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768" r:id="rId2"/>
    <p:sldId id="769" r:id="rId3"/>
    <p:sldId id="258" r:id="rId4"/>
    <p:sldId id="683" r:id="rId5"/>
    <p:sldId id="773" r:id="rId6"/>
    <p:sldId id="771" r:id="rId7"/>
    <p:sldId id="764" r:id="rId8"/>
    <p:sldId id="264" r:id="rId9"/>
    <p:sldId id="765" r:id="rId10"/>
    <p:sldId id="263" r:id="rId11"/>
    <p:sldId id="766" r:id="rId12"/>
    <p:sldId id="767" r:id="rId13"/>
    <p:sldId id="276" r:id="rId14"/>
    <p:sldId id="772" r:id="rId15"/>
    <p:sldId id="754" r:id="rId16"/>
    <p:sldId id="761" r:id="rId17"/>
    <p:sldId id="762" r:id="rId18"/>
    <p:sldId id="265" r:id="rId19"/>
    <p:sldId id="266" r:id="rId20"/>
    <p:sldId id="775" r:id="rId21"/>
    <p:sldId id="267" r:id="rId22"/>
    <p:sldId id="689" r:id="rId23"/>
    <p:sldId id="269" r:id="rId24"/>
    <p:sldId id="270" r:id="rId25"/>
    <p:sldId id="296" r:id="rId26"/>
    <p:sldId id="271" r:id="rId27"/>
    <p:sldId id="273" r:id="rId28"/>
    <p:sldId id="275" r:id="rId29"/>
    <p:sldId id="279" r:id="rId30"/>
    <p:sldId id="758" r:id="rId31"/>
    <p:sldId id="280" r:id="rId32"/>
    <p:sldId id="281" r:id="rId33"/>
    <p:sldId id="282" r:id="rId34"/>
    <p:sldId id="770" r:id="rId35"/>
    <p:sldId id="284" r:id="rId36"/>
    <p:sldId id="285" r:id="rId37"/>
    <p:sldId id="286" r:id="rId38"/>
    <p:sldId id="287" r:id="rId39"/>
  </p:sldIdLst>
  <p:sldSz cx="9144000" cy="5143500" type="screen16x9"/>
  <p:notesSz cx="6889750" cy="100218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rWN/xS/leYxwGttgjyaLSgIYpx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905D01-C2D0-D64E-0DAE-D7697895EC3C}" name="Lana Simpson" initials="LS" userId="S::Lana.Simpson@sheffield.gov.uk::116f04de-0059-4706-8588-0b82fd0661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borah Arnott" initials="DA" lastIdx="4" clrIdx="0">
    <p:extLst>
      <p:ext uri="{19B8F6BF-5375-455C-9EA6-DF929625EA0E}">
        <p15:presenceInfo xmlns:p15="http://schemas.microsoft.com/office/powerpoint/2012/main" userId="S::Deborah.Arnott@ash.org.uk::b7bc778b-053c-450b-aacf-0b3a2429a670" providerId="AD"/>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21517-E3E3-4F32-9556-AD2D98F4BC32}" v="212" dt="2025-08-12T17:35:22.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p:restoredTop sz="94674"/>
  </p:normalViewPr>
  <p:slideViewPr>
    <p:cSldViewPr snapToGrid="0">
      <p:cViewPr varScale="1">
        <p:scale>
          <a:sx n="121" d="100"/>
          <a:sy n="121" d="100"/>
        </p:scale>
        <p:origin x="114" y="324"/>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29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51"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actionsh.sharepoint.com/Masters/Masters/Masters/Report%20masters/General%20policy/Opinion%20Research/Smokefree%20GB%20youth%20surveys/Youth%20Survey%202022/ASH%20Smokefree%20Youth%20Graph_Design%202022%20Complet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90215441819772"/>
          <c:y val="0.22914694887299428"/>
          <c:w val="8.5135061242344712E-2"/>
          <c:h val="0.76011097262021776"/>
        </c:manualLayout>
      </c:layout>
      <c:barChart>
        <c:barDir val="bar"/>
        <c:grouping val="clustered"/>
        <c:varyColors val="0"/>
        <c:dLbls>
          <c:dLblPos val="outEnd"/>
          <c:showLegendKey val="0"/>
          <c:showVal val="1"/>
          <c:showCatName val="0"/>
          <c:showSerName val="0"/>
          <c:showPercent val="0"/>
          <c:showBubbleSize val="0"/>
        </c:dLbls>
        <c:gapWidth val="150"/>
        <c:axId val="1086983856"/>
        <c:axId val="1220612352"/>
      </c:barChart>
      <c:catAx>
        <c:axId val="1086983856"/>
        <c:scaling>
          <c:orientation val="minMax"/>
        </c:scaling>
        <c:delete val="1"/>
        <c:axPos val="l"/>
        <c:numFmt formatCode="General" sourceLinked="1"/>
        <c:majorTickMark val="none"/>
        <c:minorTickMark val="none"/>
        <c:tickLblPos val="nextTo"/>
        <c:crossAx val="1220612352"/>
        <c:crosses val="autoZero"/>
        <c:auto val="0"/>
        <c:lblAlgn val="ctr"/>
        <c:lblOffset val="50"/>
        <c:noMultiLvlLbl val="0"/>
      </c:catAx>
      <c:valAx>
        <c:axId val="1220612352"/>
        <c:scaling>
          <c:orientation val="minMax"/>
          <c:max val="0.8"/>
          <c:min val="0"/>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086983856"/>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15875" cap="flat" cmpd="sng" algn="ctr">
      <a:solidFill>
        <a:schemeClr val="bg1">
          <a:lumMod val="85000"/>
        </a:schemeClr>
      </a:solidFill>
      <a:round/>
    </a:ln>
    <a:effectLst/>
  </c:spPr>
  <c:txPr>
    <a:bodyPr/>
    <a:lstStyle/>
    <a:p>
      <a:pPr>
        <a:defRPr sz="16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182"/>
        <c:axId val="698099288"/>
        <c:axId val="698096664"/>
      </c:barChart>
      <c:catAx>
        <c:axId val="698099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98096664"/>
        <c:crosses val="autoZero"/>
        <c:auto val="1"/>
        <c:lblAlgn val="ctr"/>
        <c:lblOffset val="100"/>
        <c:noMultiLvlLbl val="0"/>
      </c:catAx>
      <c:valAx>
        <c:axId val="698096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8099288"/>
        <c:crosses val="autoZero"/>
        <c:crossBetween val="between"/>
      </c:valAx>
      <c:spPr>
        <a:noFill/>
        <a:ln>
          <a:noFill/>
        </a:ln>
        <a:effectLst/>
      </c:spPr>
    </c:plotArea>
    <c:legend>
      <c:legendPos val="b"/>
      <c:layout>
        <c:manualLayout>
          <c:xMode val="edge"/>
          <c:yMode val="edge"/>
          <c:x val="0.28807621269563527"/>
          <c:y val="0.87917882485303256"/>
          <c:w val="0.46860066102848247"/>
          <c:h val="9.57536540353116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1536044223"/>
        <c:axId val="1536055039"/>
      </c:barChart>
      <c:catAx>
        <c:axId val="1536044223"/>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6055039"/>
        <c:crosses val="autoZero"/>
        <c:auto val="1"/>
        <c:lblAlgn val="ctr"/>
        <c:lblOffset val="100"/>
        <c:noMultiLvlLbl val="0"/>
      </c:catAx>
      <c:valAx>
        <c:axId val="1536055039"/>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6044223"/>
        <c:crosses val="autoZero"/>
        <c:crossBetween val="between"/>
        <c:majorUnit val="0.1"/>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6.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B26B2FFE-6103-EC02-1948-946C76B6D60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229351" cy="3140171"/>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0.04168</cdr:x>
      <cdr:y>0</cdr:y>
    </cdr:from>
    <cdr:to>
      <cdr:x>1</cdr:x>
      <cdr:y>1</cdr:y>
    </cdr:to>
    <cdr:pic>
      <cdr:nvPicPr>
        <cdr:cNvPr id="3" name="chart">
          <a:extLst xmlns:a="http://schemas.openxmlformats.org/drawingml/2006/main">
            <a:ext uri="{FF2B5EF4-FFF2-40B4-BE49-F238E27FC236}">
              <a16:creationId xmlns:a16="http://schemas.microsoft.com/office/drawing/2014/main" id="{BD4CB341-BA4C-0727-7479-A000984BBD8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92643" y="0"/>
          <a:ext cx="6728549" cy="2680238"/>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0.07314</cdr:x>
      <cdr:y>0</cdr:y>
    </cdr:from>
    <cdr:to>
      <cdr:x>0.91902</cdr:x>
      <cdr:y>1</cdr:y>
    </cdr:to>
    <cdr:pic>
      <cdr:nvPicPr>
        <cdr:cNvPr id="3" name="chart">
          <a:extLst xmlns:a="http://schemas.openxmlformats.org/drawingml/2006/main">
            <a:ext uri="{FF2B5EF4-FFF2-40B4-BE49-F238E27FC236}">
              <a16:creationId xmlns:a16="http://schemas.microsoft.com/office/drawing/2014/main" id="{E9B06799-C00C-96B5-2633-41AB3CF91E3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9029" y="-1302077"/>
          <a:ext cx="6465319" cy="3003831"/>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85558" cy="501095"/>
          </a:xfrm>
          <a:prstGeom prst="rect">
            <a:avLst/>
          </a:prstGeom>
          <a:noFill/>
          <a:ln>
            <a:noFill/>
          </a:ln>
        </p:spPr>
        <p:txBody>
          <a:bodyPr spcFirstLastPara="1" wrap="square" lIns="92449" tIns="46212" rIns="92449" bIns="46212"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2598" y="0"/>
            <a:ext cx="2985558" cy="501095"/>
          </a:xfrm>
          <a:prstGeom prst="rect">
            <a:avLst/>
          </a:prstGeom>
          <a:noFill/>
          <a:ln>
            <a:noFill/>
          </a:ln>
        </p:spPr>
        <p:txBody>
          <a:bodyPr spcFirstLastPara="1" wrap="square" lIns="92449" tIns="46212" rIns="92449" bIns="46212"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976" y="4760398"/>
            <a:ext cx="5511800" cy="4509849"/>
          </a:xfrm>
          <a:prstGeom prst="rect">
            <a:avLst/>
          </a:prstGeom>
          <a:noFill/>
          <a:ln>
            <a:noFill/>
          </a:ln>
        </p:spPr>
        <p:txBody>
          <a:bodyPr spcFirstLastPara="1" wrap="square" lIns="92449" tIns="46212" rIns="92449" bIns="4621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519054"/>
            <a:ext cx="2985558" cy="501095"/>
          </a:xfrm>
          <a:prstGeom prst="rect">
            <a:avLst/>
          </a:prstGeom>
          <a:noFill/>
          <a:ln>
            <a:noFill/>
          </a:ln>
        </p:spPr>
        <p:txBody>
          <a:bodyPr spcFirstLastPara="1" wrap="square" lIns="92449" tIns="46212" rIns="92449" bIns="46212"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2598" y="9519054"/>
            <a:ext cx="2985558" cy="501095"/>
          </a:xfrm>
          <a:prstGeom prst="rect">
            <a:avLst/>
          </a:prstGeom>
          <a:noFill/>
          <a:ln>
            <a:noFill/>
          </a:ln>
        </p:spPr>
        <p:txBody>
          <a:bodyPr spcFirstLastPara="1" wrap="square" lIns="92449" tIns="46212" rIns="92449" bIns="46212" anchor="b" anchorCtr="0">
            <a:noAutofit/>
          </a:bodyPr>
          <a:lstStyle/>
          <a:p>
            <a:pPr algn="r"/>
            <a:fld id="{00000000-1234-1234-1234-123412341234}" type="slidenum">
              <a:rPr lang="en-GB" sz="1200" smtClean="0">
                <a:solidFill>
                  <a:schemeClr val="dk1"/>
                </a:solidFill>
                <a:latin typeface="Calibri"/>
                <a:ea typeface="Calibri"/>
                <a:cs typeface="Calibri"/>
                <a:sym typeface="Calibri"/>
              </a:rPr>
              <a:pPr algn="r"/>
              <a:t>‹#›</a:t>
            </a:fld>
            <a:endParaRPr lang="en-GB"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sphn.org.uk/publication/understanding-and-preventing-youth-vaping-in-the-uk"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yhphnetwork.co.uk/media/214320/poster-adph-sli-pdf-1.pdf" TargetMode="External"/><Relationship Id="rId4" Type="http://schemas.openxmlformats.org/officeDocument/2006/relationships/hyperlink" Target="https://pmc.ncbi.nlm.nih.gov/articles/PMC1206982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688976" y="4760398"/>
            <a:ext cx="5511800" cy="4509849"/>
          </a:xfrm>
          <a:prstGeom prst="rect">
            <a:avLst/>
          </a:prstGeom>
          <a:noFill/>
          <a:ln>
            <a:noFill/>
          </a:ln>
        </p:spPr>
        <p:txBody>
          <a:bodyPr spcFirstLastPara="1" wrap="square" lIns="92449" tIns="46212" rIns="92449" bIns="46212" anchor="t" anchorCtr="0">
            <a:noAutofit/>
          </a:bodyPr>
          <a:lstStyle/>
          <a:p>
            <a:pPr marL="0" indent="0">
              <a:spcBef>
                <a:spcPts val="228"/>
              </a:spcBef>
            </a:pPr>
            <a:endParaRPr dirty="0"/>
          </a:p>
        </p:txBody>
      </p:sp>
      <p:sp>
        <p:nvSpPr>
          <p:cNvPr id="78" name="Google Shape;78;p1:notes"/>
          <p:cNvSpPr txBox="1">
            <a:spLocks noGrp="1"/>
          </p:cNvSpPr>
          <p:nvPr>
            <p:ph type="sldNum" idx="12"/>
          </p:nvPr>
        </p:nvSpPr>
        <p:spPr>
          <a:xfrm>
            <a:off x="3902598" y="9519054"/>
            <a:ext cx="2985558" cy="501095"/>
          </a:xfrm>
          <a:prstGeom prst="rect">
            <a:avLst/>
          </a:prstGeom>
          <a:noFill/>
          <a:ln>
            <a:noFill/>
          </a:ln>
        </p:spPr>
        <p:txBody>
          <a:bodyPr spcFirstLastPara="1" wrap="square" lIns="92449" tIns="46212" rIns="92449" bIns="46212" anchor="b" anchorCtr="0">
            <a:noAutofit/>
          </a:bodyPr>
          <a:lstStyle/>
          <a:p>
            <a:pPr algn="r"/>
            <a:fld id="{00000000-1234-1234-1234-123412341234}" type="slidenum">
              <a:rPr lang="en-GB"/>
              <a:pPr algn="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34" name="Google Shape;134;p10: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40" name="Google Shape;140;p1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00" indent="0">
              <a:buNone/>
            </a:pPr>
            <a:r>
              <a:rPr lang="en-GB" sz="1200" dirty="0">
                <a:hlinkClick r:id="rId3"/>
              </a:rPr>
              <a:t>Understanding and Preventing Youth Vaping in the UK | BSPHN</a:t>
            </a:r>
            <a:endParaRPr lang="en-GB" sz="1200" dirty="0"/>
          </a:p>
          <a:p>
            <a:pPr marL="76200" indent="0">
              <a:buNone/>
            </a:pPr>
            <a:r>
              <a:rPr lang="en-GB" sz="1200" dirty="0">
                <a:hlinkClick r:id="rId4"/>
              </a:rPr>
              <a:t>Young people’s experiences of vaping in their community: a co-created study between embedded researchers and local authority public health practitioners – PMC</a:t>
            </a:r>
            <a:endParaRPr lang="en-GB" sz="1200" dirty="0"/>
          </a:p>
          <a:p>
            <a:pPr marL="76200" indent="0">
              <a:buNone/>
            </a:pPr>
            <a:r>
              <a:rPr lang="en-GB" sz="1200" dirty="0">
                <a:hlinkClick r:id="rId5"/>
              </a:rPr>
              <a:t>poster-adph-sli-pdf-1.pdf</a:t>
            </a:r>
            <a:endParaRPr lang="en-GB" sz="1200" dirty="0"/>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latin typeface="Calibri"/>
                <a:ea typeface="Calibri"/>
                <a:cs typeface="Calibri"/>
                <a:sym typeface="Calibri"/>
              </a:rPr>
              <a:pPr algn="r"/>
              <a:t>20</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9242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46" name="Google Shape;146;p1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r>
              <a:rPr lang="en-GB" dirty="0"/>
              <a:t>. The sale of tobacco and vapes to people under the age of 18 is an offence, however purchase from shops is common with 46% of 11-17 year olds who currently vape purchasing from shops, and 47% of smokers (Figure 21). A substantial proportion of current vapers buy from an informal source (25% for vapes and 20% for cigarettes) even though proxy purchase, buying on behalf of someone else, is also illegal. Online purchases are much less frequent, with 10% of current vapers citing this as a source and 9% of smokers. Street markets are a more common source of cigarettes (20%) than vapes (5%).</a:t>
            </a:r>
            <a:endParaRPr dirty="0"/>
          </a:p>
        </p:txBody>
      </p:sp>
      <p:sp>
        <p:nvSpPr>
          <p:cNvPr id="140" name="Google Shape;140;p1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580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4: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58" name="Google Shape;158;p14: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64" name="Google Shape;164;p15: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23 shows how the awareness of vaping promotion has grown among 11-17 year olds between 2022 and 2025. There has been a significant increase in awareness of promotion of vapes over these years, particularly in shops (37% in 2022, 55% in 2025) and a decline in those saying they don’t see vapes being advertised. </a:t>
            </a:r>
          </a:p>
          <a:p>
            <a:r>
              <a:rPr lang="en-GB" dirty="0"/>
              <a:t>In 2022, 56% of 11-17 year olds who are aware of vapes report they were exposed to some form of vape promotion. In 2025, 71% reported having seen vape promotion, the most common type being in shops (55%) and online (29%).</a:t>
            </a:r>
          </a:p>
        </p:txBody>
      </p:sp>
      <p:sp>
        <p:nvSpPr>
          <p:cNvPr id="4" name="Slide Number Placeholder 3"/>
          <p:cNvSpPr>
            <a:spLocks noGrp="1"/>
          </p:cNvSpPr>
          <p:nvPr>
            <p:ph type="sldNum" sz="quarter" idx="5"/>
          </p:nvPr>
        </p:nvSpPr>
        <p:spPr/>
        <p:txBody>
          <a:bodyPr/>
          <a:lstStyle/>
          <a:p>
            <a:fld id="{7B6235C0-F3AA-42FD-824F-DB33CDF87C8A}" type="slidenum">
              <a:rPr lang="en-GB" smtClean="0"/>
              <a:t>25</a:t>
            </a:fld>
            <a:endParaRPr lang="en-GB"/>
          </a:p>
        </p:txBody>
      </p:sp>
    </p:spTree>
    <p:extLst>
      <p:ext uri="{BB962C8B-B14F-4D97-AF65-F5344CB8AC3E}">
        <p14:creationId xmlns:p14="http://schemas.microsoft.com/office/powerpoint/2010/main" val="918139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70" name="Google Shape;170;p16: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8: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82" name="Google Shape;182;p18: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dirty="0"/>
          </a:p>
        </p:txBody>
      </p:sp>
      <p:sp>
        <p:nvSpPr>
          <p:cNvPr id="84" name="Google Shape;84;p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0: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94" name="Google Shape;194;p20: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4: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4:notes"/>
          <p:cNvSpPr txBox="1">
            <a:spLocks noGrp="1"/>
          </p:cNvSpPr>
          <p:nvPr>
            <p:ph type="body" idx="1"/>
          </p:nvPr>
        </p:nvSpPr>
        <p:spPr>
          <a:xfrm>
            <a:off x="688976" y="4760398"/>
            <a:ext cx="5511800" cy="4509849"/>
          </a:xfrm>
          <a:prstGeom prst="rect">
            <a:avLst/>
          </a:prstGeom>
          <a:noFill/>
          <a:ln>
            <a:noFill/>
          </a:ln>
        </p:spPr>
        <p:txBody>
          <a:bodyPr spcFirstLastPara="1" wrap="square" lIns="92449" tIns="46212" rIns="92449" bIns="46212" anchor="t" anchorCtr="0">
            <a:noAutofit/>
          </a:bodyPr>
          <a:lstStyle/>
          <a:p>
            <a:pPr marL="0" indent="0"/>
            <a:endParaRPr dirty="0"/>
          </a:p>
        </p:txBody>
      </p:sp>
      <p:sp>
        <p:nvSpPr>
          <p:cNvPr id="220" name="Google Shape;220;p24:notes"/>
          <p:cNvSpPr txBox="1">
            <a:spLocks noGrp="1"/>
          </p:cNvSpPr>
          <p:nvPr>
            <p:ph type="sldNum" idx="12"/>
          </p:nvPr>
        </p:nvSpPr>
        <p:spPr>
          <a:xfrm>
            <a:off x="3902598" y="9519054"/>
            <a:ext cx="2985558" cy="501095"/>
          </a:xfrm>
          <a:prstGeom prst="rect">
            <a:avLst/>
          </a:prstGeom>
          <a:noFill/>
          <a:ln>
            <a:noFill/>
          </a:ln>
        </p:spPr>
        <p:txBody>
          <a:bodyPr spcFirstLastPara="1" wrap="square" lIns="92449" tIns="46212" rIns="92449" bIns="46212" anchor="b" anchorCtr="0">
            <a:noAutofit/>
          </a:bodyPr>
          <a:lstStyle/>
          <a:p>
            <a:pPr algn="r"/>
            <a:fld id="{00000000-1234-1234-1234-123412341234}" type="slidenum">
              <a:rPr lang="en-GB"/>
              <a:pPr algn="r"/>
              <a:t>29</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5: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26" name="Google Shape;226;p25: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6: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33" name="Google Shape;233;p26: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7: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40" name="Google Shape;240;p27: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9: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52" name="Google Shape;252;p29: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0: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58" name="Google Shape;258;p30: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64" name="Google Shape;264;p3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2: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70" name="Google Shape;270;p3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dirty="0"/>
          </a:p>
        </p:txBody>
      </p:sp>
      <p:sp>
        <p:nvSpPr>
          <p:cNvPr id="90" name="Google Shape;90;p3: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28" name="Google Shape;128;p9: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7C33AE74-8F82-C73B-EE7E-2F25AB1616A9}"/>
            </a:ext>
          </a:extLst>
        </p:cNvPr>
        <p:cNvGrpSpPr/>
        <p:nvPr/>
      </p:nvGrpSpPr>
      <p:grpSpPr>
        <a:xfrm>
          <a:off x="0" y="0"/>
          <a:ext cx="0" cy="0"/>
          <a:chOff x="0" y="0"/>
          <a:chExt cx="0" cy="0"/>
        </a:xfrm>
      </p:grpSpPr>
      <p:sp>
        <p:nvSpPr>
          <p:cNvPr id="127" name="Google Shape;127;p9:notes">
            <a:extLst>
              <a:ext uri="{FF2B5EF4-FFF2-40B4-BE49-F238E27FC236}">
                <a16:creationId xmlns:a16="http://schemas.microsoft.com/office/drawing/2014/main" id="{74AA1831-5745-0C1B-126F-52EA7B9AF98A}"/>
              </a:ext>
            </a:extLst>
          </p:cNvPr>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28" name="Google Shape;128;p9:notes">
            <a:extLst>
              <a:ext uri="{FF2B5EF4-FFF2-40B4-BE49-F238E27FC236}">
                <a16:creationId xmlns:a16="http://schemas.microsoft.com/office/drawing/2014/main" id="{65851B13-0133-8A23-4B2A-CE82E517463C}"/>
              </a:ext>
            </a:extLst>
          </p:cNvPr>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3483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22" name="Google Shape;122;p8: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r>
              <a:rPr lang="en-GB" dirty="0"/>
              <a:t>Add with concerns about vaping </a:t>
            </a:r>
            <a:endParaRPr dirty="0"/>
          </a:p>
        </p:txBody>
      </p:sp>
      <p:sp>
        <p:nvSpPr>
          <p:cNvPr id="103" name="Google Shape;103;p5: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09" name="Google Shape;109;p6: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00" name="Google Shape;200;p2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8276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34"/>
          <p:cNvSpPr txBox="1">
            <a:spLocks noGrp="1"/>
          </p:cNvSpPr>
          <p:nvPr>
            <p:ph type="ctrTitle"/>
          </p:nvPr>
        </p:nvSpPr>
        <p:spPr>
          <a:xfrm>
            <a:off x="685802" y="1597820"/>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40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1200"/>
              </a:spcBef>
              <a:spcAft>
                <a:spcPts val="0"/>
              </a:spcAft>
              <a:buClr>
                <a:srgbClr val="888888"/>
              </a:buClr>
              <a:buSzPts val="2400"/>
              <a:buNone/>
              <a:defRPr>
                <a:solidFill>
                  <a:srgbClr val="888888"/>
                </a:solidFill>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2000"/>
              <a:buNone/>
              <a:defRPr>
                <a:solidFill>
                  <a:srgbClr val="888888"/>
                </a:solidFill>
              </a:defRPr>
            </a:lvl3pPr>
            <a:lvl4pPr lvl="3" algn="ctr">
              <a:spcBef>
                <a:spcPts val="1200"/>
              </a:spcBef>
              <a:spcAft>
                <a:spcPts val="0"/>
              </a:spcAft>
              <a:buClr>
                <a:srgbClr val="888888"/>
              </a:buClr>
              <a:buSzPts val="2000"/>
              <a:buNone/>
              <a:defRPr>
                <a:solidFill>
                  <a:srgbClr val="888888"/>
                </a:solidFill>
              </a:defRPr>
            </a:lvl4pPr>
            <a:lvl5pPr lvl="4" algn="ctr">
              <a:spcBef>
                <a:spcPts val="12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 name="Google Shape;17;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46"/>
          <p:cNvSpPr txBox="1">
            <a:spLocks noGrp="1"/>
          </p:cNvSpPr>
          <p:nvPr>
            <p:ph type="title"/>
          </p:nvPr>
        </p:nvSpPr>
        <p:spPr>
          <a:xfrm rot="5400000">
            <a:off x="5463777" y="1371601"/>
            <a:ext cx="4388644" cy="205740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6"/>
          <p:cNvSpPr txBox="1">
            <a:spLocks noGrp="1"/>
          </p:cNvSpPr>
          <p:nvPr>
            <p:ph type="body" idx="1"/>
          </p:nvPr>
        </p:nvSpPr>
        <p:spPr>
          <a:xfrm rot="5400000">
            <a:off x="1272779" y="-609600"/>
            <a:ext cx="4388644" cy="6019801"/>
          </a:xfrm>
          <a:prstGeom prst="rect">
            <a:avLst/>
          </a:prstGeom>
          <a:noFill/>
          <a:ln>
            <a:noFill/>
          </a:ln>
        </p:spPr>
        <p:txBody>
          <a:bodyPr spcFirstLastPara="1" wrap="square" lIns="91425" tIns="45700" rIns="91425" bIns="45700" anchor="t" anchorCtr="0">
            <a:normAutofit/>
          </a:bodyPr>
          <a:lstStyle>
            <a:lvl1pPr marL="457200" lvl="0" indent="-342900" algn="l">
              <a:spcBef>
                <a:spcPts val="1200"/>
              </a:spcBef>
              <a:spcAft>
                <a:spcPts val="0"/>
              </a:spcAft>
              <a:buClr>
                <a:srgbClr val="595959"/>
              </a:buClr>
              <a:buSzPts val="1800"/>
              <a:buChar char="•"/>
              <a:defRPr/>
            </a:lvl1pPr>
            <a:lvl2pPr marL="914400" lvl="1" indent="-342900" algn="l">
              <a:spcBef>
                <a:spcPts val="1200"/>
              </a:spcBef>
              <a:spcAft>
                <a:spcPts val="0"/>
              </a:spcAft>
              <a:buClr>
                <a:srgbClr val="595959"/>
              </a:buClr>
              <a:buSzPts val="1800"/>
              <a:buChar char="–"/>
              <a:defRPr/>
            </a:lvl2pPr>
            <a:lvl3pPr marL="1371600" lvl="2" indent="-342900" algn="l">
              <a:spcBef>
                <a:spcPts val="1200"/>
              </a:spcBef>
              <a:spcAft>
                <a:spcPts val="0"/>
              </a:spcAft>
              <a:buClr>
                <a:srgbClr val="595959"/>
              </a:buClr>
              <a:buSzPts val="1800"/>
              <a:buChar char="•"/>
              <a:defRPr/>
            </a:lvl3pPr>
            <a:lvl4pPr marL="1828800" lvl="3" indent="-342900" algn="l">
              <a:spcBef>
                <a:spcPts val="1200"/>
              </a:spcBef>
              <a:spcAft>
                <a:spcPts val="0"/>
              </a:spcAft>
              <a:buClr>
                <a:srgbClr val="595959"/>
              </a:buClr>
              <a:buSzPts val="1800"/>
              <a:buChar char="–"/>
              <a:defRPr/>
            </a:lvl4pPr>
            <a:lvl5pPr marL="2286000" lvl="4" indent="-342900" algn="l">
              <a:spcBef>
                <a:spcPts val="120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 name="Google Shape;73;p4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3"/>
        <p:cNvGrpSpPr/>
        <p:nvPr/>
      </p:nvGrpSpPr>
      <p:grpSpPr>
        <a:xfrm>
          <a:off x="0" y="0"/>
          <a:ext cx="0" cy="0"/>
          <a:chOff x="0" y="0"/>
          <a:chExt cx="0" cy="0"/>
        </a:xfrm>
      </p:grpSpPr>
      <p:sp>
        <p:nvSpPr>
          <p:cNvPr id="54" name="Google Shape;54;p43"/>
          <p:cNvSpPr txBox="1">
            <a:spLocks noGrp="1"/>
          </p:cNvSpPr>
          <p:nvPr>
            <p:ph type="title"/>
          </p:nvPr>
        </p:nvSpPr>
        <p:spPr>
          <a:xfrm>
            <a:off x="457202" y="802711"/>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5"/>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3"/>
          <p:cNvSpPr txBox="1">
            <a:spLocks noGrp="1"/>
          </p:cNvSpPr>
          <p:nvPr>
            <p:ph type="body" idx="1"/>
          </p:nvPr>
        </p:nvSpPr>
        <p:spPr>
          <a:xfrm>
            <a:off x="3575052" y="802712"/>
            <a:ext cx="5111749" cy="3474429"/>
          </a:xfrm>
          <a:prstGeom prst="rect">
            <a:avLst/>
          </a:prstGeom>
          <a:noFill/>
          <a:ln>
            <a:noFill/>
          </a:ln>
        </p:spPr>
        <p:txBody>
          <a:bodyPr spcFirstLastPara="1" wrap="square" lIns="91425" tIns="45700" rIns="91425" bIns="45700" anchor="t" anchorCtr="0">
            <a:normAutofit/>
          </a:bodyPr>
          <a:lstStyle>
            <a:lvl1pPr marL="457200" lvl="0" indent="-431800" algn="l">
              <a:spcBef>
                <a:spcPts val="1200"/>
              </a:spcBef>
              <a:spcAft>
                <a:spcPts val="0"/>
              </a:spcAft>
              <a:buClr>
                <a:srgbClr val="595959"/>
              </a:buClr>
              <a:buSzPts val="3200"/>
              <a:buChar char="•"/>
              <a:defRPr sz="3200"/>
            </a:lvl1pPr>
            <a:lvl2pPr marL="914400" lvl="1" indent="-406400" algn="l">
              <a:spcBef>
                <a:spcPts val="1200"/>
              </a:spcBef>
              <a:spcAft>
                <a:spcPts val="0"/>
              </a:spcAft>
              <a:buClr>
                <a:srgbClr val="595959"/>
              </a:buClr>
              <a:buSzPts val="2800"/>
              <a:buChar char="–"/>
              <a:defRPr sz="2800"/>
            </a:lvl2pPr>
            <a:lvl3pPr marL="1371600" lvl="2" indent="-381000" algn="l">
              <a:spcBef>
                <a:spcPts val="1200"/>
              </a:spcBef>
              <a:spcAft>
                <a:spcPts val="0"/>
              </a:spcAft>
              <a:buClr>
                <a:srgbClr val="595959"/>
              </a:buClr>
              <a:buSzPts val="2400"/>
              <a:buChar char="•"/>
              <a:defRPr sz="2400"/>
            </a:lvl3pPr>
            <a:lvl4pPr marL="1828800" lvl="3" indent="-355600" algn="l">
              <a:spcBef>
                <a:spcPts val="1200"/>
              </a:spcBef>
              <a:spcAft>
                <a:spcPts val="0"/>
              </a:spcAft>
              <a:buClr>
                <a:srgbClr val="595959"/>
              </a:buClr>
              <a:buSzPts val="2000"/>
              <a:buChar char="–"/>
              <a:defRPr sz="2000"/>
            </a:lvl4pPr>
            <a:lvl5pPr marL="2286000" lvl="4" indent="-355600" algn="l">
              <a:spcBef>
                <a:spcPts val="1200"/>
              </a:spcBef>
              <a:spcAft>
                <a:spcPts val="0"/>
              </a:spcAft>
              <a:buClr>
                <a:srgbClr val="595959"/>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6" name="Google Shape;56;p43"/>
          <p:cNvSpPr txBox="1">
            <a:spLocks noGrp="1"/>
          </p:cNvSpPr>
          <p:nvPr>
            <p:ph type="body" idx="2"/>
          </p:nvPr>
        </p:nvSpPr>
        <p:spPr>
          <a:xfrm>
            <a:off x="457202" y="1674250"/>
            <a:ext cx="3008313" cy="2602892"/>
          </a:xfrm>
          <a:prstGeom prst="rect">
            <a:avLst/>
          </a:prstGeom>
          <a:noFill/>
          <a:ln>
            <a:noFill/>
          </a:ln>
        </p:spPr>
        <p:txBody>
          <a:bodyPr spcFirstLastPara="1" wrap="square" lIns="91425" tIns="45700" rIns="91425" bIns="45700" anchor="t" anchorCtr="0">
            <a:normAutofit/>
          </a:bodyPr>
          <a:lstStyle>
            <a:lvl1pPr marL="457200" lvl="0" indent="-228600" algn="l">
              <a:spcBef>
                <a:spcPts val="1200"/>
              </a:spcBef>
              <a:spcAft>
                <a:spcPts val="0"/>
              </a:spcAft>
              <a:buClr>
                <a:srgbClr val="595959"/>
              </a:buClr>
              <a:buSzPts val="1400"/>
              <a:buNone/>
              <a:defRPr sz="1400"/>
            </a:lvl1pPr>
            <a:lvl2pPr marL="914400" lvl="1" indent="-228600" algn="l">
              <a:spcBef>
                <a:spcPts val="1200"/>
              </a:spcBef>
              <a:spcAft>
                <a:spcPts val="0"/>
              </a:spcAft>
              <a:buClr>
                <a:srgbClr val="595959"/>
              </a:buClr>
              <a:buSzPts val="1200"/>
              <a:buNone/>
              <a:defRPr sz="1200"/>
            </a:lvl2pPr>
            <a:lvl3pPr marL="1371600" lvl="2" indent="-228600" algn="l">
              <a:spcBef>
                <a:spcPts val="1200"/>
              </a:spcBef>
              <a:spcAft>
                <a:spcPts val="0"/>
              </a:spcAft>
              <a:buClr>
                <a:srgbClr val="595959"/>
              </a:buClr>
              <a:buSzPts val="1000"/>
              <a:buNone/>
              <a:defRPr sz="1000"/>
            </a:lvl3pPr>
            <a:lvl4pPr marL="1828800" lvl="3" indent="-228600" algn="l">
              <a:spcBef>
                <a:spcPts val="1200"/>
              </a:spcBef>
              <a:spcAft>
                <a:spcPts val="0"/>
              </a:spcAft>
              <a:buClr>
                <a:srgbClr val="595959"/>
              </a:buClr>
              <a:buSzPts val="900"/>
              <a:buNone/>
              <a:defRPr sz="900"/>
            </a:lvl4pPr>
            <a:lvl5pPr marL="2286000" lvl="4" indent="-228600" algn="l">
              <a:spcBef>
                <a:spcPts val="1200"/>
              </a:spcBef>
              <a:spcAft>
                <a:spcPts val="0"/>
              </a:spcAft>
              <a:buClr>
                <a:srgbClr val="595959"/>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7" name="Google Shape;57;p4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4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96898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5"/>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lvl1pPr marL="457200" lvl="0" indent="-381000" algn="l">
              <a:spcBef>
                <a:spcPts val="1200"/>
              </a:spcBef>
              <a:spcAft>
                <a:spcPts val="0"/>
              </a:spcAft>
              <a:buClr>
                <a:srgbClr val="595959"/>
              </a:buClr>
              <a:buSzPts val="2400"/>
              <a:buChar char="•"/>
              <a:defRPr sz="2400"/>
            </a:lvl1pPr>
            <a:lvl2pPr marL="914400" lvl="1" indent="-355600" algn="l">
              <a:spcBef>
                <a:spcPts val="1200"/>
              </a:spcBef>
              <a:spcAft>
                <a:spcPts val="0"/>
              </a:spcAft>
              <a:buClr>
                <a:srgbClr val="595959"/>
              </a:buClr>
              <a:buSzPts val="2000"/>
              <a:buChar char="–"/>
              <a:defRPr sz="2000"/>
            </a:lvl2pPr>
            <a:lvl3pPr marL="1371600" lvl="2" indent="-355600" algn="l">
              <a:spcBef>
                <a:spcPts val="1200"/>
              </a:spcBef>
              <a:spcAft>
                <a:spcPts val="0"/>
              </a:spcAft>
              <a:buClr>
                <a:srgbClr val="595959"/>
              </a:buClr>
              <a:buSzPts val="2000"/>
              <a:buChar char="•"/>
              <a:defRPr sz="2000"/>
            </a:lvl3pPr>
            <a:lvl4pPr marL="1828800" lvl="3" indent="-355600" algn="l">
              <a:spcBef>
                <a:spcPts val="1200"/>
              </a:spcBef>
              <a:spcAft>
                <a:spcPts val="0"/>
              </a:spcAft>
              <a:buClr>
                <a:srgbClr val="595959"/>
              </a:buClr>
              <a:buSzPts val="2000"/>
              <a:buChar char="–"/>
              <a:defRPr sz="2000"/>
            </a:lvl4pPr>
            <a:lvl5pPr marL="2286000" lvl="4" indent="-355600" algn="l">
              <a:spcBef>
                <a:spcPts val="1200"/>
              </a:spcBef>
              <a:spcAft>
                <a:spcPts val="0"/>
              </a:spcAft>
              <a:buClr>
                <a:srgbClr val="595959"/>
              </a:buClr>
              <a:buSzPts val="2000"/>
              <a:buChar char="»"/>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37"/>
          <p:cNvSpPr txBox="1">
            <a:spLocks noGrp="1"/>
          </p:cNvSpPr>
          <p:nvPr>
            <p:ph type="title"/>
          </p:nvPr>
        </p:nvSpPr>
        <p:spPr>
          <a:xfrm>
            <a:off x="722314" y="1717722"/>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5"/>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7"/>
          <p:cNvSpPr txBox="1">
            <a:spLocks noGrp="1"/>
          </p:cNvSpPr>
          <p:nvPr>
            <p:ph type="body" idx="1"/>
          </p:nvPr>
        </p:nvSpPr>
        <p:spPr>
          <a:xfrm>
            <a:off x="722314" y="592582"/>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1200"/>
              </a:spcBef>
              <a:spcAft>
                <a:spcPts val="0"/>
              </a:spcAft>
              <a:buClr>
                <a:srgbClr val="888888"/>
              </a:buClr>
              <a:buSzPts val="2000"/>
              <a:buNone/>
              <a:defRPr sz="2000">
                <a:solidFill>
                  <a:srgbClr val="888888"/>
                </a:solidFill>
              </a:defRPr>
            </a:lvl1pPr>
            <a:lvl2pPr marL="914400" lvl="1" indent="-228600" algn="l">
              <a:spcBef>
                <a:spcPts val="1200"/>
              </a:spcBef>
              <a:spcAft>
                <a:spcPts val="0"/>
              </a:spcAft>
              <a:buClr>
                <a:srgbClr val="888888"/>
              </a:buClr>
              <a:buSzPts val="1800"/>
              <a:buNone/>
              <a:defRPr sz="1800">
                <a:solidFill>
                  <a:srgbClr val="888888"/>
                </a:solidFill>
              </a:defRPr>
            </a:lvl2pPr>
            <a:lvl3pPr marL="1371600" lvl="2" indent="-228600" algn="l">
              <a:spcBef>
                <a:spcPts val="1200"/>
              </a:spcBef>
              <a:spcAft>
                <a:spcPts val="0"/>
              </a:spcAft>
              <a:buClr>
                <a:srgbClr val="888888"/>
              </a:buClr>
              <a:buSzPts val="1600"/>
              <a:buNone/>
              <a:defRPr sz="1600">
                <a:solidFill>
                  <a:srgbClr val="888888"/>
                </a:solidFill>
              </a:defRPr>
            </a:lvl3pPr>
            <a:lvl4pPr marL="1828800" lvl="3" indent="-228600" algn="l">
              <a:spcBef>
                <a:spcPts val="1200"/>
              </a:spcBef>
              <a:spcAft>
                <a:spcPts val="0"/>
              </a:spcAft>
              <a:buClr>
                <a:srgbClr val="888888"/>
              </a:buClr>
              <a:buSzPts val="1400"/>
              <a:buNone/>
              <a:defRPr sz="1400">
                <a:solidFill>
                  <a:srgbClr val="888888"/>
                </a:solidFill>
              </a:defRPr>
            </a:lvl4pPr>
            <a:lvl5pPr marL="2286000" lvl="4" indent="-228600" algn="l">
              <a:spcBef>
                <a:spcPts val="120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3" name="Google Shape;33;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3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1200"/>
              </a:spcBef>
              <a:spcAft>
                <a:spcPts val="0"/>
              </a:spcAft>
              <a:buClr>
                <a:srgbClr val="595959"/>
              </a:buClr>
              <a:buSzPts val="2400"/>
              <a:buNone/>
              <a:defRPr sz="2400" b="1"/>
            </a:lvl1pPr>
            <a:lvl2pPr marL="914400" lvl="1" indent="-228600" algn="l">
              <a:spcBef>
                <a:spcPts val="1200"/>
              </a:spcBef>
              <a:spcAft>
                <a:spcPts val="0"/>
              </a:spcAft>
              <a:buClr>
                <a:srgbClr val="595959"/>
              </a:buClr>
              <a:buSzPts val="2000"/>
              <a:buNone/>
              <a:defRPr sz="2000" b="1"/>
            </a:lvl2pPr>
            <a:lvl3pPr marL="1371600" lvl="2" indent="-228600" algn="l">
              <a:spcBef>
                <a:spcPts val="1200"/>
              </a:spcBef>
              <a:spcAft>
                <a:spcPts val="0"/>
              </a:spcAft>
              <a:buClr>
                <a:srgbClr val="595959"/>
              </a:buClr>
              <a:buSzPts val="1800"/>
              <a:buNone/>
              <a:defRPr sz="1800" b="1"/>
            </a:lvl3pPr>
            <a:lvl4pPr marL="1828800" lvl="3" indent="-228600" algn="l">
              <a:spcBef>
                <a:spcPts val="1200"/>
              </a:spcBef>
              <a:spcAft>
                <a:spcPts val="0"/>
              </a:spcAft>
              <a:buClr>
                <a:srgbClr val="595959"/>
              </a:buClr>
              <a:buSzPts val="1600"/>
              <a:buNone/>
              <a:defRPr sz="1600" b="1"/>
            </a:lvl4pPr>
            <a:lvl5pPr marL="2286000" lvl="4" indent="-228600" algn="l">
              <a:spcBef>
                <a:spcPts val="1200"/>
              </a:spcBef>
              <a:spcAft>
                <a:spcPts val="0"/>
              </a:spcAft>
              <a:buClr>
                <a:srgbClr val="595959"/>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38"/>
          <p:cNvSpPr txBox="1">
            <a:spLocks noGrp="1"/>
          </p:cNvSpPr>
          <p:nvPr>
            <p:ph type="body" idx="2"/>
          </p:nvPr>
        </p:nvSpPr>
        <p:spPr>
          <a:xfrm>
            <a:off x="457200" y="1631157"/>
            <a:ext cx="4040188" cy="2639993"/>
          </a:xfrm>
          <a:prstGeom prst="rect">
            <a:avLst/>
          </a:prstGeom>
          <a:noFill/>
          <a:ln>
            <a:noFill/>
          </a:ln>
        </p:spPr>
        <p:txBody>
          <a:bodyPr spcFirstLastPara="1" wrap="square" lIns="91425" tIns="45700" rIns="91425" bIns="45700" anchor="t" anchorCtr="0">
            <a:normAutofit/>
          </a:bodyPr>
          <a:lstStyle>
            <a:lvl1pPr marL="457200" lvl="0" indent="-381000" algn="l">
              <a:spcBef>
                <a:spcPts val="1200"/>
              </a:spcBef>
              <a:spcAft>
                <a:spcPts val="0"/>
              </a:spcAft>
              <a:buClr>
                <a:srgbClr val="595959"/>
              </a:buClr>
              <a:buSzPts val="2400"/>
              <a:buChar char="•"/>
              <a:defRPr sz="2400"/>
            </a:lvl1pPr>
            <a:lvl2pPr marL="914400" lvl="1" indent="-355600" algn="l">
              <a:spcBef>
                <a:spcPts val="1200"/>
              </a:spcBef>
              <a:spcAft>
                <a:spcPts val="0"/>
              </a:spcAft>
              <a:buClr>
                <a:srgbClr val="595959"/>
              </a:buClr>
              <a:buSzPts val="2000"/>
              <a:buChar char="–"/>
              <a:defRPr sz="2000"/>
            </a:lvl2pPr>
            <a:lvl3pPr marL="1371600" lvl="2" indent="-342900" algn="l">
              <a:spcBef>
                <a:spcPts val="1200"/>
              </a:spcBef>
              <a:spcAft>
                <a:spcPts val="0"/>
              </a:spcAft>
              <a:buClr>
                <a:srgbClr val="595959"/>
              </a:buClr>
              <a:buSzPts val="1800"/>
              <a:buChar char="•"/>
              <a:defRPr sz="1800"/>
            </a:lvl3pPr>
            <a:lvl4pPr marL="1828800" lvl="3" indent="-330200" algn="l">
              <a:spcBef>
                <a:spcPts val="1200"/>
              </a:spcBef>
              <a:spcAft>
                <a:spcPts val="0"/>
              </a:spcAft>
              <a:buClr>
                <a:srgbClr val="595959"/>
              </a:buClr>
              <a:buSzPts val="1600"/>
              <a:buChar char="–"/>
              <a:defRPr sz="1600"/>
            </a:lvl4pPr>
            <a:lvl5pPr marL="2286000" lvl="4" indent="-330200" algn="l">
              <a:spcBef>
                <a:spcPts val="1200"/>
              </a:spcBef>
              <a:spcAft>
                <a:spcPts val="0"/>
              </a:spcAft>
              <a:buClr>
                <a:srgbClr val="595959"/>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38"/>
          <p:cNvSpPr txBox="1">
            <a:spLocks noGrp="1"/>
          </p:cNvSpPr>
          <p:nvPr>
            <p:ph type="body" idx="3"/>
          </p:nvPr>
        </p:nvSpPr>
        <p:spPr>
          <a:xfrm>
            <a:off x="4645028" y="1151335"/>
            <a:ext cx="4041774"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1200"/>
              </a:spcBef>
              <a:spcAft>
                <a:spcPts val="0"/>
              </a:spcAft>
              <a:buClr>
                <a:srgbClr val="595959"/>
              </a:buClr>
              <a:buSzPts val="2400"/>
              <a:buNone/>
              <a:defRPr sz="2400" b="1"/>
            </a:lvl1pPr>
            <a:lvl2pPr marL="914400" lvl="1" indent="-228600" algn="l">
              <a:spcBef>
                <a:spcPts val="1200"/>
              </a:spcBef>
              <a:spcAft>
                <a:spcPts val="0"/>
              </a:spcAft>
              <a:buClr>
                <a:srgbClr val="595959"/>
              </a:buClr>
              <a:buSzPts val="2000"/>
              <a:buNone/>
              <a:defRPr sz="2000" b="1"/>
            </a:lvl2pPr>
            <a:lvl3pPr marL="1371600" lvl="2" indent="-228600" algn="l">
              <a:spcBef>
                <a:spcPts val="1200"/>
              </a:spcBef>
              <a:spcAft>
                <a:spcPts val="0"/>
              </a:spcAft>
              <a:buClr>
                <a:srgbClr val="595959"/>
              </a:buClr>
              <a:buSzPts val="1800"/>
              <a:buNone/>
              <a:defRPr sz="1800" b="1"/>
            </a:lvl3pPr>
            <a:lvl4pPr marL="1828800" lvl="3" indent="-228600" algn="l">
              <a:spcBef>
                <a:spcPts val="1200"/>
              </a:spcBef>
              <a:spcAft>
                <a:spcPts val="0"/>
              </a:spcAft>
              <a:buClr>
                <a:srgbClr val="595959"/>
              </a:buClr>
              <a:buSzPts val="1600"/>
              <a:buNone/>
              <a:defRPr sz="1600" b="1"/>
            </a:lvl4pPr>
            <a:lvl5pPr marL="2286000" lvl="4" indent="-228600" algn="l">
              <a:spcBef>
                <a:spcPts val="1200"/>
              </a:spcBef>
              <a:spcAft>
                <a:spcPts val="0"/>
              </a:spcAft>
              <a:buClr>
                <a:srgbClr val="595959"/>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38"/>
          <p:cNvSpPr txBox="1">
            <a:spLocks noGrp="1"/>
          </p:cNvSpPr>
          <p:nvPr>
            <p:ph type="body" idx="4"/>
          </p:nvPr>
        </p:nvSpPr>
        <p:spPr>
          <a:xfrm>
            <a:off x="4645028" y="1631157"/>
            <a:ext cx="4041774" cy="2639993"/>
          </a:xfrm>
          <a:prstGeom prst="rect">
            <a:avLst/>
          </a:prstGeom>
          <a:noFill/>
          <a:ln>
            <a:noFill/>
          </a:ln>
        </p:spPr>
        <p:txBody>
          <a:bodyPr spcFirstLastPara="1" wrap="square" lIns="91425" tIns="45700" rIns="91425" bIns="45700" anchor="t" anchorCtr="0">
            <a:normAutofit/>
          </a:bodyPr>
          <a:lstStyle>
            <a:lvl1pPr marL="457200" lvl="0" indent="-381000" algn="l">
              <a:spcBef>
                <a:spcPts val="1200"/>
              </a:spcBef>
              <a:spcAft>
                <a:spcPts val="0"/>
              </a:spcAft>
              <a:buClr>
                <a:srgbClr val="595959"/>
              </a:buClr>
              <a:buSzPts val="2400"/>
              <a:buChar char="•"/>
              <a:defRPr sz="2400"/>
            </a:lvl1pPr>
            <a:lvl2pPr marL="914400" lvl="1" indent="-355600" algn="l">
              <a:spcBef>
                <a:spcPts val="1200"/>
              </a:spcBef>
              <a:spcAft>
                <a:spcPts val="0"/>
              </a:spcAft>
              <a:buClr>
                <a:srgbClr val="595959"/>
              </a:buClr>
              <a:buSzPts val="2000"/>
              <a:buChar char="–"/>
              <a:defRPr sz="2000"/>
            </a:lvl2pPr>
            <a:lvl3pPr marL="1371600" lvl="2" indent="-342900" algn="l">
              <a:spcBef>
                <a:spcPts val="1200"/>
              </a:spcBef>
              <a:spcAft>
                <a:spcPts val="0"/>
              </a:spcAft>
              <a:buClr>
                <a:srgbClr val="595959"/>
              </a:buClr>
              <a:buSzPts val="1800"/>
              <a:buChar char="•"/>
              <a:defRPr sz="1800"/>
            </a:lvl3pPr>
            <a:lvl4pPr marL="1828800" lvl="3" indent="-330200" algn="l">
              <a:spcBef>
                <a:spcPts val="1200"/>
              </a:spcBef>
              <a:spcAft>
                <a:spcPts val="0"/>
              </a:spcAft>
              <a:buClr>
                <a:srgbClr val="595959"/>
              </a:buClr>
              <a:buSzPts val="1600"/>
              <a:buChar char="–"/>
              <a:defRPr sz="1600"/>
            </a:lvl4pPr>
            <a:lvl5pPr marL="2286000" lvl="4" indent="-330200" algn="l">
              <a:spcBef>
                <a:spcPts val="1200"/>
              </a:spcBef>
              <a:spcAft>
                <a:spcPts val="0"/>
              </a:spcAft>
              <a:buClr>
                <a:srgbClr val="595959"/>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40"/>
          <p:cNvSpPr txBox="1">
            <a:spLocks noGrp="1"/>
          </p:cNvSpPr>
          <p:nvPr>
            <p:ph type="title"/>
          </p:nvPr>
        </p:nvSpPr>
        <p:spPr>
          <a:xfrm>
            <a:off x="457200" y="1805413"/>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Only">
  <p:cSld name="2_Title Only">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41"/>
          <p:cNvSpPr txBox="1">
            <a:spLocks noGrp="1"/>
          </p:cNvSpPr>
          <p:nvPr>
            <p:ph type="title"/>
          </p:nvPr>
        </p:nvSpPr>
        <p:spPr>
          <a:xfrm>
            <a:off x="457200" y="1805413"/>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40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4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5"/>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4"/>
          <p:cNvSpPr>
            <a:spLocks noGrp="1"/>
          </p:cNvSpPr>
          <p:nvPr>
            <p:ph type="pic" idx="2"/>
          </p:nvPr>
        </p:nvSpPr>
        <p:spPr>
          <a:xfrm>
            <a:off x="1792288" y="459581"/>
            <a:ext cx="5486400" cy="3086100"/>
          </a:xfrm>
          <a:prstGeom prst="rect">
            <a:avLst/>
          </a:prstGeom>
          <a:noFill/>
          <a:ln>
            <a:noFill/>
          </a:ln>
        </p:spPr>
      </p:sp>
      <p:sp>
        <p:nvSpPr>
          <p:cNvPr id="62" name="Google Shape;62;p44"/>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1200"/>
              </a:spcBef>
              <a:spcAft>
                <a:spcPts val="0"/>
              </a:spcAft>
              <a:buClr>
                <a:srgbClr val="595959"/>
              </a:buClr>
              <a:buSzPts val="1400"/>
              <a:buNone/>
              <a:defRPr sz="1400"/>
            </a:lvl1pPr>
            <a:lvl2pPr marL="914400" lvl="1" indent="-228600" algn="l">
              <a:spcBef>
                <a:spcPts val="1200"/>
              </a:spcBef>
              <a:spcAft>
                <a:spcPts val="0"/>
              </a:spcAft>
              <a:buClr>
                <a:srgbClr val="595959"/>
              </a:buClr>
              <a:buSzPts val="1200"/>
              <a:buNone/>
              <a:defRPr sz="1200"/>
            </a:lvl2pPr>
            <a:lvl3pPr marL="1371600" lvl="2" indent="-228600" algn="l">
              <a:spcBef>
                <a:spcPts val="1200"/>
              </a:spcBef>
              <a:spcAft>
                <a:spcPts val="0"/>
              </a:spcAft>
              <a:buClr>
                <a:srgbClr val="595959"/>
              </a:buClr>
              <a:buSzPts val="1000"/>
              <a:buNone/>
              <a:defRPr sz="1000"/>
            </a:lvl3pPr>
            <a:lvl4pPr marL="1828800" lvl="3" indent="-228600" algn="l">
              <a:spcBef>
                <a:spcPts val="1200"/>
              </a:spcBef>
              <a:spcAft>
                <a:spcPts val="0"/>
              </a:spcAft>
              <a:buClr>
                <a:srgbClr val="595959"/>
              </a:buClr>
              <a:buSzPts val="900"/>
              <a:buNone/>
              <a:defRPr sz="900"/>
            </a:lvl4pPr>
            <a:lvl5pPr marL="2286000" lvl="4" indent="-228600" algn="l">
              <a:spcBef>
                <a:spcPts val="1200"/>
              </a:spcBef>
              <a:spcAft>
                <a:spcPts val="0"/>
              </a:spcAft>
              <a:buClr>
                <a:srgbClr val="595959"/>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4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5"/>
          <p:cNvSpPr txBox="1">
            <a:spLocks noGrp="1"/>
          </p:cNvSpPr>
          <p:nvPr>
            <p:ph type="body" idx="1"/>
          </p:nvPr>
        </p:nvSpPr>
        <p:spPr>
          <a:xfrm rot="5400000">
            <a:off x="3131243" y="-1237130"/>
            <a:ext cx="288151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1200"/>
              </a:spcBef>
              <a:spcAft>
                <a:spcPts val="0"/>
              </a:spcAft>
              <a:buClr>
                <a:srgbClr val="595959"/>
              </a:buClr>
              <a:buSzPts val="1800"/>
              <a:buChar char="•"/>
              <a:defRPr/>
            </a:lvl1pPr>
            <a:lvl2pPr marL="914400" lvl="1" indent="-342900" algn="l">
              <a:spcBef>
                <a:spcPts val="1200"/>
              </a:spcBef>
              <a:spcAft>
                <a:spcPts val="0"/>
              </a:spcAft>
              <a:buClr>
                <a:srgbClr val="595959"/>
              </a:buClr>
              <a:buSzPts val="1800"/>
              <a:buChar char="–"/>
              <a:defRPr/>
            </a:lvl2pPr>
            <a:lvl3pPr marL="1371600" lvl="2" indent="-342900" algn="l">
              <a:spcBef>
                <a:spcPts val="1200"/>
              </a:spcBef>
              <a:spcAft>
                <a:spcPts val="0"/>
              </a:spcAft>
              <a:buClr>
                <a:srgbClr val="595959"/>
              </a:buClr>
              <a:buSzPts val="1800"/>
              <a:buChar char="•"/>
              <a:defRPr/>
            </a:lvl3pPr>
            <a:lvl4pPr marL="1828800" lvl="3" indent="-342900" algn="l">
              <a:spcBef>
                <a:spcPts val="1200"/>
              </a:spcBef>
              <a:spcAft>
                <a:spcPts val="0"/>
              </a:spcAft>
              <a:buClr>
                <a:srgbClr val="595959"/>
              </a:buClr>
              <a:buSzPts val="1800"/>
              <a:buChar char="–"/>
              <a:defRPr/>
            </a:lvl4pPr>
            <a:lvl5pPr marL="2286000" lvl="4" indent="-342900" algn="l">
              <a:spcBef>
                <a:spcPts val="120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4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33"/>
          <p:cNvSpPr txBox="1">
            <a:spLocks noGrp="1"/>
          </p:cNvSpPr>
          <p:nvPr>
            <p:ph type="body" idx="1"/>
          </p:nvPr>
        </p:nvSpPr>
        <p:spPr>
          <a:xfrm>
            <a:off x="457200" y="1436913"/>
            <a:ext cx="8229600" cy="288151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12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1pPr>
            <a:lvl2pPr marL="914400" marR="0" lvl="1"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2pPr>
            <a:lvl3pPr marL="1371600" marR="0" lvl="2"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L="2286000" marR="0" lvl="4"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dk2"/>
                </a:solidFill>
                <a:latin typeface="Calibri"/>
                <a:ea typeface="Calibri"/>
                <a:cs typeface="Calibri"/>
                <a:sym typeface="Calibri"/>
              </a:defRPr>
            </a:lvl1pPr>
            <a:lvl2pPr marL="0" marR="0" lvl="1" indent="0" algn="r" rtl="0">
              <a:spcBef>
                <a:spcPts val="0"/>
              </a:spcBef>
              <a:buNone/>
              <a:defRPr sz="800" b="0" i="0" u="none" strike="noStrike" cap="none">
                <a:solidFill>
                  <a:schemeClr val="dk2"/>
                </a:solidFill>
                <a:latin typeface="Calibri"/>
                <a:ea typeface="Calibri"/>
                <a:cs typeface="Calibri"/>
                <a:sym typeface="Calibri"/>
              </a:defRPr>
            </a:lvl2pPr>
            <a:lvl3pPr marL="0" marR="0" lvl="2" indent="0" algn="r" rtl="0">
              <a:spcBef>
                <a:spcPts val="0"/>
              </a:spcBef>
              <a:buNone/>
              <a:defRPr sz="800" b="0" i="0" u="none" strike="noStrike" cap="none">
                <a:solidFill>
                  <a:schemeClr val="dk2"/>
                </a:solidFill>
                <a:latin typeface="Calibri"/>
                <a:ea typeface="Calibri"/>
                <a:cs typeface="Calibri"/>
                <a:sym typeface="Calibri"/>
              </a:defRPr>
            </a:lvl3pPr>
            <a:lvl4pPr marL="0" marR="0" lvl="3" indent="0" algn="r" rtl="0">
              <a:spcBef>
                <a:spcPts val="0"/>
              </a:spcBef>
              <a:buNone/>
              <a:defRPr sz="800" b="0" i="0" u="none" strike="noStrike" cap="none">
                <a:solidFill>
                  <a:schemeClr val="dk2"/>
                </a:solidFill>
                <a:latin typeface="Calibri"/>
                <a:ea typeface="Calibri"/>
                <a:cs typeface="Calibri"/>
                <a:sym typeface="Calibri"/>
              </a:defRPr>
            </a:lvl4pPr>
            <a:lvl5pPr marL="0" marR="0" lvl="4" indent="0" algn="r" rtl="0">
              <a:spcBef>
                <a:spcPts val="0"/>
              </a:spcBef>
              <a:buNone/>
              <a:defRPr sz="800" b="0" i="0" u="none" strike="noStrike" cap="none">
                <a:solidFill>
                  <a:schemeClr val="dk2"/>
                </a:solidFill>
                <a:latin typeface="Calibri"/>
                <a:ea typeface="Calibri"/>
                <a:cs typeface="Calibri"/>
                <a:sym typeface="Calibri"/>
              </a:defRPr>
            </a:lvl5pPr>
            <a:lvl6pPr marL="0" marR="0" lvl="5" indent="0" algn="r" rtl="0">
              <a:spcBef>
                <a:spcPts val="0"/>
              </a:spcBef>
              <a:buNone/>
              <a:defRPr sz="800" b="0" i="0" u="none" strike="noStrike" cap="none">
                <a:solidFill>
                  <a:schemeClr val="dk2"/>
                </a:solidFill>
                <a:latin typeface="Calibri"/>
                <a:ea typeface="Calibri"/>
                <a:cs typeface="Calibri"/>
                <a:sym typeface="Calibri"/>
              </a:defRPr>
            </a:lvl6pPr>
            <a:lvl7pPr marL="0" marR="0" lvl="6" indent="0" algn="r" rtl="0">
              <a:spcBef>
                <a:spcPts val="0"/>
              </a:spcBef>
              <a:buNone/>
              <a:defRPr sz="800" b="0" i="0" u="none" strike="noStrike" cap="none">
                <a:solidFill>
                  <a:schemeClr val="dk2"/>
                </a:solidFill>
                <a:latin typeface="Calibri"/>
                <a:ea typeface="Calibri"/>
                <a:cs typeface="Calibri"/>
                <a:sym typeface="Calibri"/>
              </a:defRPr>
            </a:lvl7pPr>
            <a:lvl8pPr marL="0" marR="0" lvl="7" indent="0" algn="r" rtl="0">
              <a:spcBef>
                <a:spcPts val="0"/>
              </a:spcBef>
              <a:buNone/>
              <a:defRPr sz="800" b="0" i="0" u="none" strike="noStrike" cap="none">
                <a:solidFill>
                  <a:schemeClr val="dk2"/>
                </a:solidFill>
                <a:latin typeface="Calibri"/>
                <a:ea typeface="Calibri"/>
                <a:cs typeface="Calibri"/>
                <a:sym typeface="Calibri"/>
              </a:defRPr>
            </a:lvl8pPr>
            <a:lvl9pPr marL="0" marR="0" lvl="8" indent="0" algn="r" rtl="0">
              <a:spcBef>
                <a:spcPts val="0"/>
              </a:spcBef>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9" name="Picture 8" descr="A picture containing graphical user interface&#10;&#10;Description automatically generated">
            <a:extLst>
              <a:ext uri="{FF2B5EF4-FFF2-40B4-BE49-F238E27FC236}">
                <a16:creationId xmlns:a16="http://schemas.microsoft.com/office/drawing/2014/main" id="{0D9340D5-FB86-FCC0-9456-50232685CEA4}"/>
              </a:ext>
            </a:extLst>
          </p:cNvPr>
          <p:cNvPicPr>
            <a:picLocks noChangeAspect="1"/>
          </p:cNvPicPr>
          <p:nvPr userDrawn="1"/>
        </p:nvPicPr>
        <p:blipFill>
          <a:blip r:embed="rId14"/>
          <a:stretch>
            <a:fillRect/>
          </a:stretch>
        </p:blipFill>
        <p:spPr>
          <a:xfrm>
            <a:off x="221834" y="4501107"/>
            <a:ext cx="1405265" cy="540000"/>
          </a:xfrm>
          <a:prstGeom prst="rect">
            <a:avLst/>
          </a:prstGeom>
        </p:spPr>
      </p:pic>
      <p:pic>
        <p:nvPicPr>
          <p:cNvPr id="14" name="Picture 13">
            <a:extLst>
              <a:ext uri="{FF2B5EF4-FFF2-40B4-BE49-F238E27FC236}">
                <a16:creationId xmlns:a16="http://schemas.microsoft.com/office/drawing/2014/main" id="{852C249B-909D-C940-6925-D36BA584D56C}"/>
              </a:ext>
            </a:extLst>
          </p:cNvPr>
          <p:cNvPicPr>
            <a:picLocks noChangeAspect="1"/>
          </p:cNvPicPr>
          <p:nvPr userDrawn="1"/>
        </p:nvPicPr>
        <p:blipFill rotWithShape="1">
          <a:blip r:embed="rId15"/>
          <a:srcRect l="72372" t="6033" r="19993" b="84220"/>
          <a:stretch/>
        </p:blipFill>
        <p:spPr>
          <a:xfrm>
            <a:off x="47413" y="0"/>
            <a:ext cx="1225605" cy="880533"/>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ash.org.uk/health-inequalities/the-tobacco-and-vapes-bil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itizensadvice.org.uk/consume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sphn.org.uk/publication/understanding-and-preventing-youth-vaping-in-the-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www.citizensadvice.org.uk/consume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v.uk/guidance/e-cigarettes-regulations-for-consumer-produc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sa.org.u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ancerresearchuk.org/about-cancer/causes-of-cancer/does-vaping-cause-popcorn-lu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gov.uk/guidance/single-use-vapes-ban#why-the-uk-is-banning-the-sale-and-supply-of-single-use-vap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recycleyourelectricals.org.uk/how-to-recycle-electronics/what-electronics-can-be-recycled/recycle-vap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ash.org.uk/uploads/Tobacco-Environment.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who.int/publications/i/item/9789240051287"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www.nhs.uk/better-health/quit-smokin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talktofrank.com/get-help/dealing-with-peer-pressur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talktofrank.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eur03.safelinks.protection.outlook.com/?url=https%3A%2F%2Fwww.ncsct.co.uk%2Fpublications%2Fyoung-people-stopping-vaping&amp;data=05%7C02%7CSarah.Hepworth2%40sheffield.gov.uk%7C062914eb493d431275a808dddff44c8c%7Ca1ba59b9720448d8a3607770245ad4a9%7C0%7C0%7C638912962541430961%7CUnknown%7CTWFpbGZsb3d8eyJFbXB0eU1hcGkiOnRydWUsIlYiOiIwLjAuMDAwMCIsIlAiOiJXaW4zMiIsIkFOIjoiTWFpbCIsIldUIjoyfQ%3D%3D%7C0%7C%7C%7C&amp;sdata=cHSvY2htwI53icayiOucrslIdvVC4%2Fkae1hQQUpC3vs%3D&amp;reserved=0" TargetMode="External"/><Relationship Id="rId3" Type="http://schemas.openxmlformats.org/officeDocument/2006/relationships/hyperlink" Target="http://www.smokefreesheffield.org/" TargetMode="External"/><Relationship Id="rId7" Type="http://schemas.openxmlformats.org/officeDocument/2006/relationships/hyperlink" Target="https://eur03.safelinks.protection.outlook.com/?url=https%3A%2F%2Fash.org.uk%2Fresources%2Fview%2Faddressing-common-myths-about-vaping-putting-the-evidence-in-context&amp;data=05%7C02%7CSarah.Hepworth2%40sheffield.gov.uk%7C062914eb493d431275a808dddff44c8c%7Ca1ba59b9720448d8a3607770245ad4a9%7C0%7C0%7C638912962541411838%7CUnknown%7CTWFpbGZsb3d8eyJFbXB0eU1hcGkiOnRydWUsIlYiOiIwLjAuMDAwMCIsIlAiOiJXaW4zMiIsIkFOIjoiTWFpbCIsIldUIjoyfQ%3D%3D%7C0%7C%7C%7C&amp;sdata=XSEWC7lj226YN4o6ZuCM6vm5mCM03g91RMb7qEM%2B2aI%3D&amp;reserved=0" TargetMode="External"/><Relationship Id="rId12" Type="http://schemas.openxmlformats.org/officeDocument/2006/relationships/hyperlink" Target="http://www.citizensadvice.org.uk/consumer/"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eur03.safelinks.protection.outlook.com/?url=https%3A%2F%2Fash.org.uk%2Fresources%2Fview%2Fuse-of-e-cigarettes-among-young-people-in-great-britain&amp;data=05%7C02%7CSarah.Hepworth2%40sheffield.gov.uk%7C062914eb493d431275a808dddff44c8c%7Ca1ba59b9720448d8a3607770245ad4a9%7C0%7C0%7C638912962541392149%7CUnknown%7CTWFpbGZsb3d8eyJFbXB0eU1hcGkiOnRydWUsIlYiOiIwLjAuMDAwMCIsIlAiOiJXaW4zMiIsIkFOIjoiTWFpbCIsIldUIjoyfQ%3D%3D%7C0%7C%7C%7C&amp;sdata=OSrt7mnWTc2BDkJphG7IdL%2B265CL4xF3sa20vqeo6R8%3D&amp;reserved=0" TargetMode="External"/><Relationship Id="rId11" Type="http://schemas.openxmlformats.org/officeDocument/2006/relationships/hyperlink" Target="https://www.gov.uk/government/publications/nicotine-vaping-in-england-2022-evidence-update" TargetMode="External"/><Relationship Id="rId5" Type="http://schemas.openxmlformats.org/officeDocument/2006/relationships/hyperlink" Target="https://eur03.safelinks.protection.outlook.com/?url=https%3A%2F%2Fash.org.uk%2Fkey-topics%2Fyouth-vaping&amp;data=05%7C02%7CSarah.Hepworth2%40sheffield.gov.uk%7C062914eb493d431275a808dddff44c8c%7Ca1ba59b9720448d8a3607770245ad4a9%7C0%7C0%7C638912962541370223%7CUnknown%7CTWFpbGZsb3d8eyJFbXB0eU1hcGkiOnRydWUsIlYiOiIwLjAuMDAwMCIsIlAiOiJXaW4zMiIsIkFOIjoiTWFpbCIsIldUIjoyfQ%3D%3D%7C0%7C%7C%7C&amp;sdata=DRP0yL57OHZE7S%2FS6z3bsqG%2BZL%2FfAQtlQAEUciRuE%2BM%3D&amp;reserved=0" TargetMode="External"/><Relationship Id="rId10" Type="http://schemas.openxmlformats.org/officeDocument/2006/relationships/hyperlink" Target="https://www.talktofrank.com/drug/vapes" TargetMode="External"/><Relationship Id="rId4" Type="http://schemas.openxmlformats.org/officeDocument/2006/relationships/hyperlink" Target="https://ash.org.uk/key-topics/vaping-what-you-need-to-know" TargetMode="External"/><Relationship Id="rId9" Type="http://schemas.openxmlformats.org/officeDocument/2006/relationships/hyperlink" Target="https://ash.org.uk/uploads/ASH-brief-for-local-authorities-on-youth-vaping.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hs.uk/better-health/quit-smoking/vaping-to-quit-smoking/#vaping-devic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sh.org.uk/uploads/Use-of-Vapes-Among-Young-People-in-Great-Britain-2025.pdf?v=175207696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ctrTitle"/>
          </p:nvPr>
        </p:nvSpPr>
        <p:spPr>
          <a:xfrm>
            <a:off x="685800" y="743919"/>
            <a:ext cx="7772400" cy="1327763"/>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ts val="4000"/>
              <a:buFont typeface="Calibri"/>
              <a:buNone/>
            </a:pPr>
            <a:r>
              <a:rPr lang="en-GB" b="1" dirty="0">
                <a:solidFill>
                  <a:schemeClr val="accent5"/>
                </a:solidFill>
              </a:rPr>
              <a:t>Vaping: The Facts</a:t>
            </a:r>
            <a:br>
              <a:rPr lang="en-GB" b="1" dirty="0">
                <a:solidFill>
                  <a:schemeClr val="accent5"/>
                </a:solidFill>
              </a:rPr>
            </a:br>
            <a:r>
              <a:rPr lang="en-GB" sz="3100" b="1" dirty="0">
                <a:solidFill>
                  <a:schemeClr val="accent5"/>
                </a:solidFill>
              </a:rPr>
              <a:t>Enabling young people to make informed decisions</a:t>
            </a:r>
            <a:endParaRPr dirty="0"/>
          </a:p>
        </p:txBody>
      </p:sp>
      <p:sp>
        <p:nvSpPr>
          <p:cNvPr id="81" name="Google Shape;81;p1"/>
          <p:cNvSpPr txBox="1">
            <a:spLocks noGrp="1"/>
          </p:cNvSpPr>
          <p:nvPr>
            <p:ph type="subTitle" idx="1"/>
          </p:nvPr>
        </p:nvSpPr>
        <p:spPr>
          <a:xfrm>
            <a:off x="1371600" y="2071683"/>
            <a:ext cx="6400800" cy="2732380"/>
          </a:xfrm>
          <a:prstGeom prst="rect">
            <a:avLst/>
          </a:prstGeom>
          <a:noFill/>
          <a:ln>
            <a:noFill/>
          </a:ln>
        </p:spPr>
        <p:txBody>
          <a:bodyPr spcFirstLastPara="1" wrap="square" lIns="91425" tIns="45700" rIns="91425" bIns="45700" anchor="t" anchorCtr="0">
            <a:normAutofit fontScale="55000" lnSpcReduction="20000"/>
          </a:bodyPr>
          <a:lstStyle/>
          <a:p>
            <a:pPr marL="0" lvl="0" indent="0" rtl="0">
              <a:lnSpc>
                <a:spcPct val="120000"/>
              </a:lnSpc>
              <a:spcBef>
                <a:spcPts val="0"/>
              </a:spcBef>
              <a:spcAft>
                <a:spcPts val="600"/>
              </a:spcAft>
              <a:buClr>
                <a:srgbClr val="888888"/>
              </a:buClr>
              <a:buSzPct val="100000"/>
              <a:buNone/>
            </a:pPr>
            <a:r>
              <a:rPr lang="en-GB" sz="3300" b="1" dirty="0"/>
              <a:t>Sarah Hepworth, Health Improvement Principal</a:t>
            </a:r>
            <a:br>
              <a:rPr lang="en-GB" sz="3300" b="1" dirty="0"/>
            </a:br>
            <a:r>
              <a:rPr lang="en-GB" sz="3300" b="1" dirty="0"/>
              <a:t>Tobacco Control Strategy lead, Sheffield City Council &amp; Associate Director of the South Yorkshire Tobacco Control Alliance </a:t>
            </a:r>
          </a:p>
          <a:p>
            <a:pPr marL="0" lvl="0" indent="0" rtl="0">
              <a:lnSpc>
                <a:spcPct val="120000"/>
              </a:lnSpc>
              <a:spcBef>
                <a:spcPts val="0"/>
              </a:spcBef>
              <a:spcAft>
                <a:spcPts val="600"/>
              </a:spcAft>
              <a:buClr>
                <a:srgbClr val="888888"/>
              </a:buClr>
              <a:buSzPct val="100000"/>
              <a:buNone/>
            </a:pPr>
            <a:r>
              <a:rPr lang="en-GB" sz="3300" b="1" dirty="0"/>
              <a:t>John Waldron, Policy and Public Affairs Manager, </a:t>
            </a:r>
            <a:br>
              <a:rPr lang="en-GB" sz="3300" b="1" dirty="0"/>
            </a:br>
            <a:r>
              <a:rPr lang="en-GB" sz="3300" b="1" dirty="0"/>
              <a:t>Action on Smoking and Health</a:t>
            </a:r>
            <a:br>
              <a:rPr lang="en-GB" sz="3300" b="1" dirty="0"/>
            </a:br>
            <a:r>
              <a:rPr lang="en-GB" sz="3300" b="1" dirty="0"/>
              <a:t> Updated Oct 2025</a:t>
            </a:r>
          </a:p>
          <a:p>
            <a:pPr marL="0" lvl="0" indent="0" rtl="0">
              <a:lnSpc>
                <a:spcPct val="120000"/>
              </a:lnSpc>
              <a:spcBef>
                <a:spcPts val="0"/>
              </a:spcBef>
              <a:spcAft>
                <a:spcPts val="600"/>
              </a:spcAft>
              <a:buClr>
                <a:srgbClr val="888888"/>
              </a:buClr>
              <a:buSzPct val="100000"/>
              <a:buNone/>
            </a:pPr>
            <a:r>
              <a:rPr lang="en-GB" sz="3300" b="1" dirty="0"/>
              <a:t>Provided by Healthy Cornwall</a:t>
            </a:r>
          </a:p>
          <a:p>
            <a:pPr marL="0" lvl="0" indent="0" rtl="0">
              <a:lnSpc>
                <a:spcPct val="120000"/>
              </a:lnSpc>
              <a:spcBef>
                <a:spcPts val="1200"/>
              </a:spcBef>
              <a:spcAft>
                <a:spcPts val="600"/>
              </a:spcAft>
              <a:buClr>
                <a:srgbClr val="888888"/>
              </a:buClr>
              <a:buSzPct val="100000"/>
              <a:buNone/>
            </a:pPr>
            <a:endParaRPr lang="en-GB" sz="3300" b="1" dirty="0"/>
          </a:p>
          <a:p>
            <a:pPr marL="0" lvl="0" indent="0" algn="ctr" rtl="0">
              <a:spcBef>
                <a:spcPts val="1200"/>
              </a:spcBef>
              <a:spcAft>
                <a:spcPts val="600"/>
              </a:spcAft>
              <a:buClr>
                <a:srgbClr val="888888"/>
              </a:buClr>
              <a:buSzPct val="1000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8"/>
          <p:cNvSpPr txBox="1">
            <a:spLocks noGrp="1"/>
          </p:cNvSpPr>
          <p:nvPr>
            <p:ph type="title"/>
          </p:nvPr>
        </p:nvSpPr>
        <p:spPr>
          <a:xfrm>
            <a:off x="457200" y="200506"/>
            <a:ext cx="7854043"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5"/>
              </a:buClr>
              <a:buSzPct val="100000"/>
              <a:buFont typeface="Calibri"/>
              <a:buNone/>
            </a:pPr>
            <a:r>
              <a:rPr lang="en-GB" sz="3200" b="1" dirty="0"/>
              <a:t>Nicotine vapes and dependency </a:t>
            </a:r>
            <a:br>
              <a:rPr lang="en-GB" sz="3200" b="1" dirty="0"/>
            </a:br>
            <a:r>
              <a:rPr lang="en-GB" sz="3200" b="1" dirty="0"/>
              <a:t>in children and young people </a:t>
            </a:r>
            <a:endParaRPr sz="3200" b="1" dirty="0"/>
          </a:p>
        </p:txBody>
      </p:sp>
      <p:sp>
        <p:nvSpPr>
          <p:cNvPr id="125" name="Google Shape;125;p8"/>
          <p:cNvSpPr txBox="1">
            <a:spLocks noGrp="1"/>
          </p:cNvSpPr>
          <p:nvPr>
            <p:ph type="body" idx="1"/>
          </p:nvPr>
        </p:nvSpPr>
        <p:spPr>
          <a:xfrm>
            <a:off x="457200" y="1057756"/>
            <a:ext cx="8343900" cy="3646461"/>
          </a:xfrm>
          <a:prstGeom prst="rect">
            <a:avLst/>
          </a:prstGeom>
          <a:noFill/>
          <a:ln>
            <a:noFill/>
          </a:ln>
        </p:spPr>
        <p:txBody>
          <a:bodyPr spcFirstLastPara="1" wrap="square" lIns="91425" tIns="45700" rIns="91425" bIns="45700" anchor="t" anchorCtr="0">
            <a:normAutofit lnSpcReduction="10000"/>
          </a:bodyPr>
          <a:lstStyle/>
          <a:p>
            <a:pPr marL="342900" indent="-342900">
              <a:spcBef>
                <a:spcPts val="0"/>
              </a:spcBef>
            </a:pPr>
            <a:endParaRPr lang="en-GB" sz="1400" dirty="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pP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Most vapes contain nicotine, which is addictive and can be hard to stop using once you have started, this is another reason why vapes should only be used by adults as a tool to stop smoking or reduce harm from tobacco.</a:t>
            </a:r>
          </a:p>
          <a:p>
            <a:pPr marL="0" indent="0">
              <a:spcBef>
                <a:spcPts val="0"/>
              </a:spcBef>
              <a:buNone/>
            </a:pPr>
            <a:endPar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pP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As the numbers of children and young people who smoke or vape are quite small this makes it difficult to draw conclusions about patterns in their dependency behaviour. </a:t>
            </a:r>
          </a:p>
          <a:p>
            <a:pPr marL="0" indent="0">
              <a:spcBef>
                <a:spcPts val="0"/>
              </a:spcBef>
              <a:buNone/>
            </a:pPr>
            <a:endPar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pPr>
            <a:r>
              <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However, it appears that young vapers are becoming more dependent on vapes than in previous years. 26% of vapers reported strong, very strong or extremely strong urges to vape in 2020, compared with 47% in 2025. </a:t>
            </a:r>
          </a:p>
          <a:p>
            <a:pPr marL="342900" indent="-342900">
              <a:spcBef>
                <a:spcPts val="0"/>
              </a:spcBef>
            </a:pPr>
            <a:endPar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pPr>
            <a:r>
              <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2025, 56% of smokers reported strong urges to smoke, demonstrating similar levels of dependency among smokers and vapers. </a:t>
            </a:r>
          </a:p>
          <a:p>
            <a:pPr marL="342900" indent="-342900">
              <a:spcBef>
                <a:spcPts val="0"/>
              </a:spcBef>
            </a:pPr>
            <a:endPar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pPr>
            <a:r>
              <a:rPr lang="en-GB"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It’s important to note that cigarettes still carry the highest risk of addiction as they are designed to maximise nicotine intake and contain other chemicals that reinforce the addictiveness of nicotine.</a:t>
            </a:r>
          </a:p>
          <a:p>
            <a:pPr marL="342900" indent="-342900">
              <a:spcBef>
                <a:spcPts val="0"/>
              </a:spcBef>
            </a:pPr>
            <a:endParaRPr lang="en-GB" sz="19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0"/>
              </a:spcBef>
              <a:spcAft>
                <a:spcPts val="0"/>
              </a:spcAft>
              <a:buClr>
                <a:srgbClr val="595959"/>
              </a:buClr>
              <a:buSzPts val="2400"/>
              <a:buChar char="•"/>
            </a:pPr>
            <a:endParaRPr lang="en-GB" dirty="0">
              <a:highlight>
                <a:srgbClr val="FFFF00"/>
              </a:highlight>
            </a:endParaRPr>
          </a:p>
          <a:p>
            <a:pPr marL="342900" lvl="0" indent="-190500" algn="l" rtl="0">
              <a:spcBef>
                <a:spcPts val="1200"/>
              </a:spcBef>
              <a:spcAft>
                <a:spcPts val="0"/>
              </a:spcAft>
              <a:buClr>
                <a:srgbClr val="595959"/>
              </a:buClr>
              <a:buSzPts val="2400"/>
              <a:buNone/>
            </a:pPr>
            <a:endParaRPr dirty="0"/>
          </a:p>
          <a:p>
            <a:pPr marL="342900" lvl="0" indent="-190500" algn="l" rtl="0">
              <a:spcBef>
                <a:spcPts val="1200"/>
              </a:spcBef>
              <a:spcAft>
                <a:spcPts val="0"/>
              </a:spcAft>
              <a:buClr>
                <a:srgbClr val="595959"/>
              </a:buClr>
              <a:buSzPts val="2400"/>
              <a:buNone/>
            </a:pPr>
            <a:endParaRPr dirty="0"/>
          </a:p>
          <a:p>
            <a:pPr marL="342900" lvl="0" indent="-190500" algn="l" rtl="0">
              <a:spcBef>
                <a:spcPts val="1200"/>
              </a:spcBef>
              <a:spcAft>
                <a:spcPts val="0"/>
              </a:spcAft>
              <a:buClr>
                <a:srgbClr val="595959"/>
              </a:buClr>
              <a:buSzPts val="24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p:txBody>
          <a:bodyPr>
            <a:normAutofit fontScale="90000"/>
          </a:bodyPr>
          <a:lstStyle/>
          <a:p>
            <a:pPr lvl="0"/>
            <a:r>
              <a:rPr lang="en-GB" b="1" dirty="0"/>
              <a:t>How do nicotine vapes help smokers quit?</a:t>
            </a:r>
          </a:p>
        </p:txBody>
      </p:sp>
      <p:sp>
        <p:nvSpPr>
          <p:cNvPr id="106" name="Google Shape;106;p5"/>
          <p:cNvSpPr txBox="1">
            <a:spLocks noGrp="1"/>
          </p:cNvSpPr>
          <p:nvPr>
            <p:ph type="body" idx="1"/>
          </p:nvPr>
        </p:nvSpPr>
        <p:spPr>
          <a:xfrm>
            <a:off x="457200" y="1263720"/>
            <a:ext cx="8229600" cy="2878538"/>
          </a:xfrm>
        </p:spPr>
        <p:txBody>
          <a:bodyPr>
            <a:normAutofit fontScale="77500" lnSpcReduction="20000"/>
          </a:bodyPr>
          <a:lstStyle/>
          <a:p>
            <a:pPr lvl="0"/>
            <a:r>
              <a:rPr lang="en-GB" dirty="0">
                <a:solidFill>
                  <a:schemeClr val="tx1"/>
                </a:solidFill>
              </a:rPr>
              <a:t>The rapidly delivery of nicotine to the brain makes smoking highly addictive.</a:t>
            </a:r>
          </a:p>
          <a:p>
            <a:pPr lvl="0"/>
            <a:r>
              <a:rPr lang="en-GB" dirty="0">
                <a:solidFill>
                  <a:schemeClr val="tx1"/>
                </a:solidFill>
              </a:rPr>
              <a:t>Cravings for nicotine among those addicted can make people feel stressed, restless, irritable and unable to concentrate.</a:t>
            </a:r>
          </a:p>
          <a:p>
            <a:pPr lvl="0"/>
            <a:r>
              <a:rPr lang="en-GB" dirty="0">
                <a:solidFill>
                  <a:schemeClr val="tx1"/>
                </a:solidFill>
              </a:rPr>
              <a:t>Like nicotine patches and gum, vapes containing nicotine are a useful aid to quitting as they deal with the cravings smokers get when they try to stop.</a:t>
            </a:r>
          </a:p>
          <a:p>
            <a:pPr lvl="0"/>
            <a:r>
              <a:rPr lang="en-GB" dirty="0">
                <a:solidFill>
                  <a:schemeClr val="tx1"/>
                </a:solidFill>
              </a:rPr>
              <a:t>Nicotine vapes help smokers quit by replacing some of the nicotine they used to get from cigarettes and also by mimicking the hand-to-mouth action of smoking.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ts val="4000"/>
              <a:buFont typeface="Calibri"/>
              <a:buNone/>
            </a:pPr>
            <a:r>
              <a:rPr lang="en-GB" b="1" dirty="0"/>
              <a:t>How do nicotine vapes help smokers quit?</a:t>
            </a:r>
            <a:endParaRPr b="1" dirty="0"/>
          </a:p>
        </p:txBody>
      </p:sp>
      <p:sp>
        <p:nvSpPr>
          <p:cNvPr id="112" name="Google Shape;112;p6"/>
          <p:cNvSpPr txBox="1">
            <a:spLocks noGrp="1"/>
          </p:cNvSpPr>
          <p:nvPr>
            <p:ph type="body" idx="1"/>
          </p:nvPr>
        </p:nvSpPr>
        <p:spPr>
          <a:xfrm>
            <a:off x="457200" y="1336917"/>
            <a:ext cx="8229600" cy="287853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595959"/>
              </a:buClr>
              <a:buSzPct val="100000"/>
              <a:buChar char="•"/>
            </a:pPr>
            <a:r>
              <a:rPr lang="en-GB" sz="2200" dirty="0"/>
              <a:t>Nicotine replacement therapy such as gum and patches are licensed by the Medicines and Healthcare products Regulatory Agency for smoking cessation, not just by adults but also by children from age 12 upwards.</a:t>
            </a:r>
            <a:endParaRPr sz="2200" dirty="0"/>
          </a:p>
          <a:p>
            <a:pPr marL="342900" lvl="0" indent="-342900" algn="l" rtl="0">
              <a:spcBef>
                <a:spcPts val="1200"/>
              </a:spcBef>
              <a:spcAft>
                <a:spcPts val="0"/>
              </a:spcAft>
              <a:buClr>
                <a:srgbClr val="595959"/>
              </a:buClr>
              <a:buSzPct val="100000"/>
              <a:buChar char="•"/>
            </a:pPr>
            <a:r>
              <a:rPr lang="en-GB" sz="2200" dirty="0"/>
              <a:t>Nicotine vapes are not licensed as medicines but are proven effective and have become the most popular quitting aid for smokers in recent years. </a:t>
            </a:r>
          </a:p>
          <a:p>
            <a:pPr marL="342900" lvl="0" indent="-201930" algn="l" rtl="0">
              <a:spcBef>
                <a:spcPts val="1200"/>
              </a:spcBef>
              <a:spcAft>
                <a:spcPts val="0"/>
              </a:spcAft>
              <a:buClr>
                <a:srgbClr val="595959"/>
              </a:buClr>
              <a:buSzPct val="1000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1"/>
          <p:cNvSpPr txBox="1">
            <a:spLocks noGrp="1"/>
          </p:cNvSpPr>
          <p:nvPr>
            <p:ph type="title"/>
          </p:nvPr>
        </p:nvSpPr>
        <p:spPr>
          <a:xfrm>
            <a:off x="236764" y="294393"/>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b="1" dirty="0"/>
              <a:t>How much nicotine is there in</a:t>
            </a:r>
            <a:br>
              <a:rPr lang="en-GB" b="1" dirty="0"/>
            </a:br>
            <a:r>
              <a:rPr lang="en-GB" b="1" dirty="0"/>
              <a:t>vapes compared to cigarettes?</a:t>
            </a:r>
            <a:endParaRPr b="1" dirty="0"/>
          </a:p>
        </p:txBody>
      </p:sp>
      <p:sp>
        <p:nvSpPr>
          <p:cNvPr id="203" name="Google Shape;203;p21"/>
          <p:cNvSpPr txBox="1">
            <a:spLocks noGrp="1"/>
          </p:cNvSpPr>
          <p:nvPr>
            <p:ph type="body" idx="1"/>
          </p:nvPr>
        </p:nvSpPr>
        <p:spPr>
          <a:xfrm>
            <a:off x="514350" y="1151643"/>
            <a:ext cx="8229600" cy="3583641"/>
          </a:xfrm>
          <a:prstGeom prst="rect">
            <a:avLst/>
          </a:prstGeom>
          <a:noFill/>
          <a:ln>
            <a:noFill/>
          </a:ln>
        </p:spPr>
        <p:txBody>
          <a:bodyPr spcFirstLastPara="1" wrap="square" lIns="91425" tIns="45700" rIns="91425" bIns="45700" anchor="t" anchorCtr="0">
            <a:normAutofit/>
          </a:bodyPr>
          <a:lstStyle/>
          <a:p>
            <a:pPr marL="342900" indent="-342900">
              <a:spcBef>
                <a:spcPts val="0"/>
              </a:spcBef>
              <a:buSzPct val="100000"/>
            </a:pPr>
            <a:endParaRPr lang="en-GB" sz="17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0"/>
              </a:spcBef>
              <a:buSzPct val="100000"/>
            </a:pPr>
            <a:r>
              <a:rPr lang="en-GB" sz="1700" dirty="0">
                <a:effectLst/>
                <a:latin typeface="Calibri" panose="020F0502020204030204" pitchFamily="34" charset="0"/>
                <a:ea typeface="Calibri" panose="020F0502020204030204" pitchFamily="34" charset="0"/>
                <a:cs typeface="Calibri" panose="020F0502020204030204" pitchFamily="34" charset="0"/>
              </a:rPr>
              <a:t>Someone using a vape with the highest nicotine strength will absorb around 20 mg of nicotine, compared to 20/30mg for someone smoking a 20 pack of cigarettes.</a:t>
            </a:r>
            <a:endParaRPr lang="en-GB" sz="1700" dirty="0">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0"/>
              </a:spcBef>
              <a:buSzPct val="100000"/>
            </a:pPr>
            <a:endParaRPr lang="en-GB" sz="17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0"/>
              </a:spcBef>
              <a:buSzPct val="100000"/>
            </a:pPr>
            <a:r>
              <a:rPr lang="en-GB" sz="1700" dirty="0">
                <a:effectLst/>
                <a:latin typeface="Calibri" panose="020F0502020204030204" pitchFamily="34" charset="0"/>
                <a:ea typeface="Calibri" panose="020F0502020204030204" pitchFamily="34" charset="0"/>
                <a:cs typeface="Calibri" panose="020F0502020204030204" pitchFamily="34" charset="0"/>
              </a:rPr>
              <a:t>For both smoking and vaping, a small proportion of the nicotine content is absorbed by the user and depends largely on how a cigarette or vape is used, rather than what it contains.</a:t>
            </a:r>
          </a:p>
          <a:p>
            <a:pPr marL="285750" indent="-285750">
              <a:spcBef>
                <a:spcPts val="0"/>
              </a:spcBef>
              <a:buSzPct val="100000"/>
            </a:pPr>
            <a:endParaRPr lang="en-GB" sz="17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0"/>
              </a:spcBef>
              <a:buSzPct val="100000"/>
            </a:pPr>
            <a:r>
              <a:rPr lang="en-GB" sz="1700" b="1" dirty="0">
                <a:effectLst/>
                <a:latin typeface="Calibri" panose="020F0502020204030204" pitchFamily="34" charset="0"/>
                <a:ea typeface="Calibri" panose="020F0502020204030204" pitchFamily="34" charset="0"/>
                <a:cs typeface="Calibri" panose="020F0502020204030204" pitchFamily="34" charset="0"/>
              </a:rPr>
              <a:t>While nicotine is the addictive component in tobacco, the vast majority of the harm from smoking comes from other chemicals in tobacco smoke like tar and carbon monoxide.</a:t>
            </a:r>
          </a:p>
          <a:p>
            <a:pPr marL="342900" lvl="0" indent="-342900" algn="l" rtl="0">
              <a:spcBef>
                <a:spcPts val="0"/>
              </a:spcBef>
              <a:spcAft>
                <a:spcPts val="0"/>
              </a:spcAft>
              <a:buClr>
                <a:srgbClr val="595959"/>
              </a:buClr>
              <a:buSzPct val="100000"/>
              <a:buChar char="•"/>
            </a:pPr>
            <a:endParaRPr dirty="0"/>
          </a:p>
          <a:p>
            <a:pPr marL="342900" lvl="0" indent="-342900" algn="l" rtl="0">
              <a:spcBef>
                <a:spcPts val="1200"/>
              </a:spcBef>
              <a:spcAft>
                <a:spcPts val="0"/>
              </a:spcAft>
              <a:buClr>
                <a:srgbClr val="595959"/>
              </a:buClr>
              <a:buSzPct val="100000"/>
              <a:buChar char="•"/>
            </a:pPr>
            <a:endParaRPr lang="en-GB" dirty="0"/>
          </a:p>
        </p:txBody>
      </p:sp>
    </p:spTree>
    <p:extLst>
      <p:ext uri="{BB962C8B-B14F-4D97-AF65-F5344CB8AC3E}">
        <p14:creationId xmlns:p14="http://schemas.microsoft.com/office/powerpoint/2010/main" val="1592441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CDDF-4593-1804-CF4C-51EB5953A87E}"/>
              </a:ext>
            </a:extLst>
          </p:cNvPr>
          <p:cNvSpPr>
            <a:spLocks noGrp="1"/>
          </p:cNvSpPr>
          <p:nvPr>
            <p:ph type="title"/>
          </p:nvPr>
        </p:nvSpPr>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The Tobacco and Vapes Bill (2024)</a:t>
            </a:r>
            <a:endParaRPr lang="en-GB" sz="3600" b="1" dirty="0"/>
          </a:p>
        </p:txBody>
      </p:sp>
      <p:sp>
        <p:nvSpPr>
          <p:cNvPr id="3" name="Text Placeholder 2">
            <a:extLst>
              <a:ext uri="{FF2B5EF4-FFF2-40B4-BE49-F238E27FC236}">
                <a16:creationId xmlns:a16="http://schemas.microsoft.com/office/drawing/2014/main" id="{C5243DB8-3D99-F67E-3098-4C0992A19F53}"/>
              </a:ext>
            </a:extLst>
          </p:cNvPr>
          <p:cNvSpPr>
            <a:spLocks noGrp="1"/>
          </p:cNvSpPr>
          <p:nvPr>
            <p:ph type="body" idx="1"/>
          </p:nvPr>
        </p:nvSpPr>
        <p:spPr>
          <a:xfrm>
            <a:off x="481693" y="1336917"/>
            <a:ext cx="8229600" cy="2878538"/>
          </a:xfrm>
        </p:spPr>
        <p:txBody>
          <a:bodyPr>
            <a:normAutofit/>
          </a:bodyPr>
          <a:lstStyle/>
          <a:p>
            <a:r>
              <a:rPr lang="en-GB" sz="2000" dirty="0">
                <a:latin typeface="Calibri" panose="020F0502020204030204" pitchFamily="34" charset="0"/>
                <a:ea typeface="Calibri" panose="020F0502020204030204" pitchFamily="34" charset="0"/>
                <a:cs typeface="Calibri" panose="020F0502020204030204" pitchFamily="34" charset="0"/>
              </a:rPr>
              <a:t>The Tobacco and Vapes Bill (2024) is crucial to protecting children and young people. </a:t>
            </a:r>
          </a:p>
          <a:p>
            <a:r>
              <a:rPr lang="en-GB" sz="2000" dirty="0">
                <a:latin typeface="Calibri" panose="020F0502020204030204" pitchFamily="34" charset="0"/>
                <a:ea typeface="Calibri" panose="020F0502020204030204" pitchFamily="34" charset="0"/>
                <a:cs typeface="Calibri" panose="020F0502020204030204" pitchFamily="34" charset="0"/>
              </a:rPr>
              <a:t>Not only will the bill create the first smokefree generation it will further regulate vapes and vape products. The bill will give the government powers to stop vapes and other consumer nicotine products (nicotine pouches) from being deliberately branded and advertised to appeal to children and young people</a:t>
            </a:r>
            <a:r>
              <a:rPr lang="en-GB" sz="2000" b="1" dirty="0">
                <a:latin typeface="Calibri" panose="020F0502020204030204" pitchFamily="34" charset="0"/>
                <a:ea typeface="Calibri" panose="020F0502020204030204" pitchFamily="34" charset="0"/>
                <a:cs typeface="Calibri" panose="020F0502020204030204" pitchFamily="34" charset="0"/>
              </a:rPr>
              <a:t>.</a:t>
            </a:r>
            <a:endParaRPr lang="en-GB" sz="2000" dirty="0">
              <a:latin typeface="Calibri" panose="020F0502020204030204" pitchFamily="34" charset="0"/>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3364030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7346-ED0E-C167-55DB-24FDE40CA12A}"/>
              </a:ext>
            </a:extLst>
          </p:cNvPr>
          <p:cNvSpPr>
            <a:spLocks noGrp="1"/>
          </p:cNvSpPr>
          <p:nvPr>
            <p:ph type="title"/>
          </p:nvPr>
        </p:nvSpPr>
        <p:spPr>
          <a:xfrm>
            <a:off x="742949" y="154415"/>
            <a:ext cx="7070271" cy="857250"/>
          </a:xfrm>
        </p:spPr>
        <p:txBody>
          <a:bodyPr>
            <a:normAutofit/>
          </a:bodyPr>
          <a:lstStyle/>
          <a:p>
            <a:r>
              <a:rPr lang="en-GB" sz="3600" b="1" dirty="0"/>
              <a:t>Tobacco and Vapes Bill 2024</a:t>
            </a:r>
          </a:p>
        </p:txBody>
      </p:sp>
      <p:sp>
        <p:nvSpPr>
          <p:cNvPr id="3" name="Text Placeholder 2">
            <a:extLst>
              <a:ext uri="{FF2B5EF4-FFF2-40B4-BE49-F238E27FC236}">
                <a16:creationId xmlns:a16="http://schemas.microsoft.com/office/drawing/2014/main" id="{8DF90A9E-1D57-7C51-A488-3BA917FB0E66}"/>
              </a:ext>
            </a:extLst>
          </p:cNvPr>
          <p:cNvSpPr>
            <a:spLocks noGrp="1"/>
          </p:cNvSpPr>
          <p:nvPr>
            <p:ph type="body" idx="1"/>
          </p:nvPr>
        </p:nvSpPr>
        <p:spPr>
          <a:xfrm>
            <a:off x="530679" y="791936"/>
            <a:ext cx="8376557" cy="3377108"/>
          </a:xfrm>
        </p:spPr>
        <p:txBody>
          <a:bodyPr>
            <a:normAutofit fontScale="47500" lnSpcReduction="20000"/>
          </a:bodyPr>
          <a:lstStyle/>
          <a:p>
            <a:pPr marL="0" indent="0">
              <a:buNone/>
            </a:pPr>
            <a:r>
              <a:rPr lang="en-GB" sz="2200" b="1" dirty="0">
                <a:latin typeface="Calibri" panose="020F0502020204030204" pitchFamily="34" charset="0"/>
                <a:ea typeface="Calibri" panose="020F0502020204030204" pitchFamily="34" charset="0"/>
                <a:cs typeface="Calibri" panose="020F0502020204030204" pitchFamily="34" charset="0"/>
              </a:rPr>
              <a:t>New policy measures will:</a:t>
            </a:r>
          </a:p>
          <a:p>
            <a:pPr marL="342900" lvl="0" indent="-342900">
              <a:buFont typeface="Symbol" panose="05050102010706020507" pitchFamily="18" charset="2"/>
              <a:buChar char=""/>
            </a:pPr>
            <a:r>
              <a:rPr lang="en-GB" sz="2200" dirty="0">
                <a:effectLst/>
                <a:latin typeface="Calibri" panose="020F0502020204030204" pitchFamily="34" charset="0"/>
                <a:ea typeface="Calibri" panose="020F0502020204030204" pitchFamily="34" charset="0"/>
                <a:cs typeface="Calibri" panose="020F0502020204030204" pitchFamily="34" charset="0"/>
              </a:rPr>
              <a:t>Prohibit branding on vapes appealing to children, such as sweet names and bright colours. </a:t>
            </a:r>
          </a:p>
          <a:p>
            <a:pPr marL="342900" lvl="0" indent="-342900">
              <a:buFont typeface="Symbol" panose="05050102010706020507" pitchFamily="18" charset="2"/>
              <a:buChar char=""/>
            </a:pPr>
            <a:r>
              <a:rPr lang="en-GB" sz="2200" dirty="0">
                <a:effectLst/>
                <a:latin typeface="Calibri" panose="020F0502020204030204" pitchFamily="34" charset="0"/>
                <a:ea typeface="Calibri" panose="020F0502020204030204" pitchFamily="34" charset="0"/>
                <a:cs typeface="Calibri" panose="020F0502020204030204" pitchFamily="34" charset="0"/>
              </a:rPr>
              <a:t>Prohibit the handing out of free vapes to children. </a:t>
            </a:r>
          </a:p>
          <a:p>
            <a:pPr marL="342900" lvl="0" indent="-342900">
              <a:buFont typeface="Symbol" panose="05050102010706020507" pitchFamily="18" charset="2"/>
              <a:buChar char=""/>
            </a:pPr>
            <a:r>
              <a:rPr lang="en-GB" sz="2200" dirty="0">
                <a:effectLst/>
                <a:latin typeface="Calibri" panose="020F0502020204030204" pitchFamily="34" charset="0"/>
                <a:ea typeface="Calibri" panose="020F0502020204030204" pitchFamily="34" charset="0"/>
                <a:cs typeface="Calibri" panose="020F0502020204030204" pitchFamily="34" charset="0"/>
              </a:rPr>
              <a:t>Regulate vape contents and flavours</a:t>
            </a:r>
            <a:r>
              <a:rPr lang="en-GB" sz="2200" dirty="0">
                <a:latin typeface="Calibri" panose="020F0502020204030204" pitchFamily="34" charset="0"/>
                <a:ea typeface="Calibri" panose="020F0502020204030204" pitchFamily="34" charset="0"/>
                <a:cs typeface="Calibri" panose="020F0502020204030204" pitchFamily="34" charset="0"/>
              </a:rPr>
              <a:t>, restricting flavours that appeal to children e.g. Gummy bear</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GB" sz="2200" dirty="0">
                <a:effectLst/>
                <a:latin typeface="Calibri" panose="020F0502020204030204" pitchFamily="34" charset="0"/>
                <a:ea typeface="Calibri" panose="020F0502020204030204" pitchFamily="34" charset="0"/>
                <a:cs typeface="Calibri" panose="020F0502020204030204" pitchFamily="34" charset="0"/>
              </a:rPr>
              <a:t>Regulate vape displays and promotion in shops, putting vapes behind the counter so they are out of sight</a:t>
            </a:r>
          </a:p>
          <a:p>
            <a:pPr marL="342900" lvl="0" indent="-342900">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Create retail licensing and registration schemes for the sale of tobacco, vapes and non-medicinal nicotine products.</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Prohibit vaping in some smokefree places (exact locations tbc).</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Banning vape advertising and sponsorship and vape vending machines.</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GB" sz="2200" dirty="0">
                <a:effectLst/>
                <a:latin typeface="Calibri" panose="020F0502020204030204" pitchFamily="34" charset="0"/>
                <a:ea typeface="Calibri" panose="020F0502020204030204" pitchFamily="34" charset="0"/>
                <a:cs typeface="Calibri" panose="020F0502020204030204" pitchFamily="34" charset="0"/>
              </a:rPr>
              <a:t>Regulating vape product design. </a:t>
            </a:r>
          </a:p>
          <a:p>
            <a:pPr marL="342900" lvl="0" indent="-342900">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Regulate zero nicotine vapes and other nicotine products like pouches which currently do not have age of sale restrictions. </a:t>
            </a:r>
          </a:p>
          <a:p>
            <a:pPr marL="0" indent="0">
              <a:buNone/>
            </a:pPr>
            <a:r>
              <a:rPr lang="en-GB" sz="2200" dirty="0">
                <a:latin typeface="Calibri" panose="020F0502020204030204" pitchFamily="34" charset="0"/>
                <a:ea typeface="Calibri" panose="020F0502020204030204" pitchFamily="34" charset="0"/>
                <a:cs typeface="Calibri" panose="020F0502020204030204" pitchFamily="34" charset="0"/>
              </a:rPr>
              <a:t>T</a:t>
            </a:r>
            <a:r>
              <a:rPr lang="en-GB" sz="2200" dirty="0">
                <a:effectLst/>
                <a:latin typeface="Calibri" panose="020F0502020204030204" pitchFamily="34" charset="0"/>
                <a:ea typeface="Calibri" panose="020F0502020204030204" pitchFamily="34" charset="0"/>
                <a:cs typeface="Calibri" panose="020F0502020204030204" pitchFamily="34" charset="0"/>
              </a:rPr>
              <a:t>hese measures will be introduced gradually over the next few years, and the detail of some measures still needs to be finalised as the bill goes through parliament</a:t>
            </a:r>
            <a:r>
              <a:rPr lang="en-GB" sz="2200" dirty="0">
                <a:latin typeface="Calibri" panose="020F0502020204030204" pitchFamily="34" charset="0"/>
                <a:ea typeface="Calibri" panose="020F0502020204030204" pitchFamily="34" charset="0"/>
                <a:cs typeface="Calibri" panose="020F0502020204030204" pitchFamily="34" charset="0"/>
              </a:rPr>
              <a:t>.</a:t>
            </a:r>
          </a:p>
          <a:p>
            <a:pPr marL="342900" indent="-342900">
              <a:buFont typeface="Symbol" panose="05050102010706020507" pitchFamily="18" charset="2"/>
              <a:buChar char=""/>
            </a:pPr>
            <a:endParaRPr lang="en-GB" sz="2000" dirty="0">
              <a:latin typeface="+mn-lt"/>
              <a:ea typeface="Aptos" panose="020B0004020202020204" pitchFamily="34" charset="0"/>
            </a:endParaRPr>
          </a:p>
          <a:p>
            <a:pPr marL="342900" lvl="0" indent="-342900">
              <a:buFont typeface="Symbol" panose="05050102010706020507" pitchFamily="18" charset="2"/>
              <a:buChar char=""/>
            </a:pPr>
            <a:endParaRPr lang="en-GB" sz="900" dirty="0">
              <a:effectLst/>
              <a:latin typeface="+mn-lt"/>
              <a:ea typeface="Aptos" panose="020B0004020202020204" pitchFamily="34" charset="0"/>
            </a:endParaRPr>
          </a:p>
        </p:txBody>
      </p:sp>
      <p:sp>
        <p:nvSpPr>
          <p:cNvPr id="5" name="TextBox 4">
            <a:extLst>
              <a:ext uri="{FF2B5EF4-FFF2-40B4-BE49-F238E27FC236}">
                <a16:creationId xmlns:a16="http://schemas.microsoft.com/office/drawing/2014/main" id="{7E976AAE-1B1B-9BEA-708A-4DE452C3E75C}"/>
              </a:ext>
            </a:extLst>
          </p:cNvPr>
          <p:cNvSpPr txBox="1"/>
          <p:nvPr/>
        </p:nvSpPr>
        <p:spPr>
          <a:xfrm>
            <a:off x="530679" y="3828344"/>
            <a:ext cx="5029199" cy="523220"/>
          </a:xfrm>
          <a:prstGeom prst="rect">
            <a:avLst/>
          </a:prstGeom>
          <a:noFill/>
        </p:spPr>
        <p:txBody>
          <a:bodyPr wrap="square">
            <a:spAutoFit/>
          </a:bodyPr>
          <a:lstStyle/>
          <a:p>
            <a:endParaRPr lang="en-GB" dirty="0">
              <a:hlinkClick r:id="rId2"/>
            </a:endParaRPr>
          </a:p>
          <a:p>
            <a:r>
              <a:rPr lang="en-GB" dirty="0">
                <a:hlinkClick r:id="rId2"/>
              </a:rPr>
              <a:t>The Tobacco and Vapes Bill - ASH</a:t>
            </a:r>
            <a:endParaRPr lang="en-GB" sz="1400" dirty="0">
              <a:effectLst/>
              <a:latin typeface="+mn-lt"/>
              <a:ea typeface="Aptos" panose="020B0004020202020204" pitchFamily="34" charset="0"/>
            </a:endParaRPr>
          </a:p>
        </p:txBody>
      </p:sp>
    </p:spTree>
    <p:extLst>
      <p:ext uri="{BB962C8B-B14F-4D97-AF65-F5344CB8AC3E}">
        <p14:creationId xmlns:p14="http://schemas.microsoft.com/office/powerpoint/2010/main" val="158827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8165-B21A-82A6-8EEE-A256DEED5719}"/>
              </a:ext>
            </a:extLst>
          </p:cNvPr>
          <p:cNvSpPr>
            <a:spLocks noGrp="1"/>
          </p:cNvSpPr>
          <p:nvPr>
            <p:ph type="title"/>
          </p:nvPr>
        </p:nvSpPr>
        <p:spPr>
          <a:xfrm>
            <a:off x="1134836" y="65315"/>
            <a:ext cx="5853793" cy="857250"/>
          </a:xfrm>
        </p:spPr>
        <p:txBody>
          <a:bodyPr>
            <a:normAutofit/>
          </a:bodyPr>
          <a:lstStyle/>
          <a:p>
            <a:r>
              <a:rPr lang="en-GB" sz="3600" b="1" dirty="0"/>
              <a:t>Illegal Vapes</a:t>
            </a:r>
          </a:p>
        </p:txBody>
      </p:sp>
      <p:sp>
        <p:nvSpPr>
          <p:cNvPr id="3" name="Text Placeholder 2">
            <a:extLst>
              <a:ext uri="{FF2B5EF4-FFF2-40B4-BE49-F238E27FC236}">
                <a16:creationId xmlns:a16="http://schemas.microsoft.com/office/drawing/2014/main" id="{8751B2AF-9DFB-F451-D4D5-EC2DD7CE5525}"/>
              </a:ext>
            </a:extLst>
          </p:cNvPr>
          <p:cNvSpPr>
            <a:spLocks noGrp="1"/>
          </p:cNvSpPr>
          <p:nvPr>
            <p:ph type="body" idx="1"/>
          </p:nvPr>
        </p:nvSpPr>
        <p:spPr>
          <a:xfrm>
            <a:off x="469446" y="861263"/>
            <a:ext cx="8205107" cy="4741374"/>
          </a:xfrm>
        </p:spPr>
        <p:txBody>
          <a:bodyPr>
            <a:normAutofit/>
          </a:bodyPr>
          <a:lstStyle/>
          <a:p>
            <a:pPr>
              <a:spcBef>
                <a:spcPts val="0"/>
              </a:spcBef>
            </a:pPr>
            <a:r>
              <a:rPr lang="en-GB" sz="1400" dirty="0">
                <a:latin typeface="Calibri" panose="020F0502020204030204" pitchFamily="34" charset="0"/>
                <a:ea typeface="Calibri" panose="020F0502020204030204" pitchFamily="34" charset="0"/>
                <a:cs typeface="Calibri" panose="020F0502020204030204" pitchFamily="34" charset="0"/>
              </a:rPr>
              <a:t>T</a:t>
            </a:r>
            <a:r>
              <a:rPr lang="en-GB" sz="1400" dirty="0">
                <a:effectLst/>
                <a:latin typeface="Calibri" panose="020F0502020204030204" pitchFamily="34" charset="0"/>
                <a:ea typeface="Calibri" panose="020F0502020204030204" pitchFamily="34" charset="0"/>
                <a:cs typeface="Calibri" panose="020F0502020204030204" pitchFamily="34" charset="0"/>
              </a:rPr>
              <a:t>here is currently a market for illegal vapes. Too many children and young</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rPr>
              <a:t>people are being sold both legal and illegal vaping products. </a:t>
            </a:r>
          </a:p>
          <a:p>
            <a:pPr>
              <a:spcBef>
                <a:spcPts val="0"/>
              </a:spcBef>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GB" sz="1400" dirty="0">
                <a:effectLst/>
                <a:latin typeface="Calibri" panose="020F0502020204030204" pitchFamily="34" charset="0"/>
                <a:ea typeface="Calibri" panose="020F0502020204030204" pitchFamily="34" charset="0"/>
                <a:cs typeface="Calibri" panose="020F0502020204030204" pitchFamily="34" charset="0"/>
              </a:rPr>
              <a:t>Trading Standards services within local authorities are primarily responsible</a:t>
            </a:r>
            <a:r>
              <a:rPr lang="en-GB" sz="1400" dirty="0">
                <a:latin typeface="Calibri" panose="020F0502020204030204" pitchFamily="34" charset="0"/>
                <a:ea typeface="Calibri" panose="020F0502020204030204" pitchFamily="34" charset="0"/>
                <a:cs typeface="Calibri" panose="020F0502020204030204" pitchFamily="34" charset="0"/>
              </a:rPr>
              <a:t> f</a:t>
            </a:r>
            <a:r>
              <a:rPr lang="en-GB" sz="1400" dirty="0">
                <a:effectLst/>
                <a:latin typeface="Calibri" panose="020F0502020204030204" pitchFamily="34" charset="0"/>
                <a:ea typeface="Calibri" panose="020F0502020204030204" pitchFamily="34" charset="0"/>
                <a:cs typeface="Calibri" panose="020F0502020204030204" pitchFamily="34" charset="0"/>
              </a:rPr>
              <a:t>or</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rPr>
              <a:t>enforcement and dedicated resources are in place to support this.</a:t>
            </a:r>
            <a:endParaRPr lang="en-GB" sz="1400" dirty="0">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Illegal vapes may contain banned ingredients or exceed restrictions on nicotine content. People who want to quit smoking using a vape are advised to only use legal regulated products from a reputable retailer.</a:t>
            </a:r>
          </a:p>
          <a:p>
            <a:pPr marL="285750" indent="-285750">
              <a:spcBef>
                <a:spcPts val="0"/>
              </a:spcBef>
            </a:pPr>
            <a:endPar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GB" sz="1400" dirty="0">
                <a:effectLst/>
                <a:latin typeface="Calibri" panose="020F0502020204030204" pitchFamily="34" charset="0"/>
                <a:ea typeface="Calibri" panose="020F0502020204030204" pitchFamily="34" charset="0"/>
                <a:cs typeface="Calibri" panose="020F0502020204030204" pitchFamily="34" charset="0"/>
              </a:rPr>
              <a:t>Trading Standards rely on intelligence from the community so do report any</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rPr>
              <a:t>information you have about where children are accessing vapes.  Trading</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rPr>
              <a:t>Standards can also take action against those selling illegal tobacco.</a:t>
            </a:r>
          </a:p>
          <a:p>
            <a:pPr>
              <a:spcBef>
                <a:spcPts val="0"/>
              </a:spcBef>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GB" sz="1400" dirty="0">
                <a:effectLst/>
                <a:latin typeface="Calibri" panose="020F0502020204030204" pitchFamily="34" charset="0"/>
                <a:ea typeface="Calibri" panose="020F0502020204030204" pitchFamily="34" charset="0"/>
                <a:cs typeface="Calibri" panose="020F0502020204030204" pitchFamily="34" charset="0"/>
              </a:rPr>
              <a:t>Any concerns around safeguarding should be reported immediately via</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rPr>
              <a:t>appropriate local routes.</a:t>
            </a:r>
          </a:p>
          <a:p>
            <a:pPr algn="l"/>
            <a:endParaRPr lang="en-GB" sz="4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0098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A14C3-8FC8-4BDB-380C-50263E3B6E26}"/>
              </a:ext>
            </a:extLst>
          </p:cNvPr>
          <p:cNvSpPr>
            <a:spLocks noGrp="1"/>
          </p:cNvSpPr>
          <p:nvPr>
            <p:ph type="title"/>
          </p:nvPr>
        </p:nvSpPr>
        <p:spPr>
          <a:xfrm>
            <a:off x="367393" y="0"/>
            <a:ext cx="8229600" cy="857250"/>
          </a:xfrm>
        </p:spPr>
        <p:txBody>
          <a:bodyPr>
            <a:normAutofit/>
          </a:bodyPr>
          <a:lstStyle/>
          <a:p>
            <a:r>
              <a:rPr lang="en-GB" sz="3600" b="1" dirty="0"/>
              <a:t>Illegal sales of vapes</a:t>
            </a:r>
          </a:p>
        </p:txBody>
      </p:sp>
      <p:sp>
        <p:nvSpPr>
          <p:cNvPr id="4" name="Text Placeholder 3">
            <a:extLst>
              <a:ext uri="{FF2B5EF4-FFF2-40B4-BE49-F238E27FC236}">
                <a16:creationId xmlns:a16="http://schemas.microsoft.com/office/drawing/2014/main" id="{DF369ADD-F335-5B03-DF43-0AF41469FB3A}"/>
              </a:ext>
            </a:extLst>
          </p:cNvPr>
          <p:cNvSpPr txBox="1">
            <a:spLocks noGrp="1"/>
          </p:cNvSpPr>
          <p:nvPr>
            <p:ph type="body" idx="1"/>
          </p:nvPr>
        </p:nvSpPr>
        <p:spPr>
          <a:xfrm>
            <a:off x="547007" y="584098"/>
            <a:ext cx="8229600" cy="5207539"/>
          </a:xfrm>
          <a:prstGeom prst="rect">
            <a:avLst/>
          </a:prstGeom>
          <a:noFill/>
        </p:spPr>
        <p:txBody>
          <a:bodyPr wrap="square">
            <a:spAutoFit/>
          </a:bodyPr>
          <a:lstStyle/>
          <a:p>
            <a:pPr marL="76200" indent="0">
              <a:buNone/>
            </a:pPr>
            <a:r>
              <a:rPr lang="en-GB"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Tobacco and Vapes Bill will strengthen enforcement activity, allowing Trading Standards to take swifter action to enforce the law</a:t>
            </a: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including on non-compliant vaping products, and closing loopholes in the law. Further protecting our children and young people and r</a:t>
            </a: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educing the chances of them getting hold of vapes illegally</a:t>
            </a:r>
            <a:r>
              <a:rPr lang="en-GB" sz="1400" dirty="0">
                <a:solidFill>
                  <a:srgbClr val="000000"/>
                </a:solidFill>
                <a:latin typeface="blissregular"/>
              </a:rPr>
              <a:t>.</a:t>
            </a:r>
          </a:p>
          <a:p>
            <a:r>
              <a:rPr lang="en-GB" sz="1400" dirty="0">
                <a:solidFill>
                  <a:schemeClr val="tx1"/>
                </a:solidFill>
              </a:rPr>
              <a:t>The Bill will establish a retailer licensing scheme by giving the government the legal powers and regulatory framework to create, enforce, and manage a system where retailers must be licensed to sell tobacco, vapes, and nicotine products.</a:t>
            </a:r>
          </a:p>
          <a:p>
            <a:r>
              <a:rPr lang="en-GB" sz="1400" dirty="0">
                <a:solidFill>
                  <a:schemeClr val="tx1"/>
                </a:solidFill>
              </a:rPr>
              <a:t>It will also introduce a new £200 fixed penalty notice which will enable Trading Standards Officers to act ‘on the spot’ to clamp down on offences such as underage sales. </a:t>
            </a:r>
          </a:p>
          <a:p>
            <a:pPr marL="0" lvl="0" indent="0">
              <a:lnSpc>
                <a:spcPct val="120000"/>
              </a:lnSpc>
              <a:spcBef>
                <a:spcPts val="0"/>
              </a:spcBef>
              <a:buNone/>
            </a:pPr>
            <a:endPar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20000"/>
              </a:lnSpc>
              <a:spcBef>
                <a:spcPts val="0"/>
              </a:spcBef>
              <a:buNone/>
            </a:pP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Additionally, a new tax will be placed on vaping products from October 2026 to make vapes less affordable and give greater powers to HMRC and Border Force.</a:t>
            </a:r>
          </a:p>
          <a:p>
            <a:pPr marL="76200" indent="0">
              <a:buNone/>
            </a:pP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If you know of anyone who sells vapes or tobacco illegally, you can report them to trading standards either via the local council or through the Citizens Advice online portal: </a:t>
            </a:r>
            <a:r>
              <a:rPr lang="en-GB" sz="14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www.citizensadvice.org.uk/consumer</a:t>
            </a:r>
            <a:r>
              <a:rPr lang="en-GB" sz="1400" u="sng" dirty="0">
                <a:solidFill>
                  <a:schemeClr val="tx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endParaRPr lang="en-GB" sz="1400" u="sng"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6200" indent="0">
              <a:buNone/>
            </a:pPr>
            <a:endParaRPr lang="en-GB" sz="2000" b="0" i="0" dirty="0">
              <a:solidFill>
                <a:srgbClr val="000000"/>
              </a:solidFill>
              <a:effectLst/>
              <a:latin typeface="blissregular"/>
            </a:endParaRPr>
          </a:p>
          <a:p>
            <a:pPr marL="76200" indent="0">
              <a:buNone/>
            </a:pPr>
            <a:endParaRPr lang="en-GB" dirty="0">
              <a:solidFill>
                <a:srgbClr val="002060"/>
              </a:solidFill>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4852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sz="3600" b="1" dirty="0"/>
              <a:t>Question!</a:t>
            </a:r>
            <a:endParaRPr sz="3600" b="1" dirty="0"/>
          </a:p>
        </p:txBody>
      </p:sp>
      <p:sp>
        <p:nvSpPr>
          <p:cNvPr id="137" name="Google Shape;137;p10"/>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595959"/>
              </a:buClr>
              <a:buSzPts val="3200"/>
              <a:buNone/>
            </a:pPr>
            <a:r>
              <a:rPr lang="en-GB" sz="3200" b="1" dirty="0"/>
              <a:t>Why do you think children try vaping?</a:t>
            </a:r>
            <a:endParaRP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677CC8A-E09E-6580-C19A-94C578F6816B}"/>
              </a:ext>
            </a:extLst>
          </p:cNvPr>
          <p:cNvGraphicFramePr>
            <a:graphicFrameLocks/>
          </p:cNvGraphicFramePr>
          <p:nvPr>
            <p:extLst>
              <p:ext uri="{D42A27DB-BD31-4B8C-83A1-F6EECF244321}">
                <p14:modId xmlns:p14="http://schemas.microsoft.com/office/powerpoint/2010/main" val="397314842"/>
              </p:ext>
            </p:extLst>
          </p:nvPr>
        </p:nvGraphicFramePr>
        <p:xfrm>
          <a:off x="635631" y="1135882"/>
          <a:ext cx="6229351" cy="287818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0226741E-B7AD-6BC7-3029-9783FBE4527F}"/>
              </a:ext>
            </a:extLst>
          </p:cNvPr>
          <p:cNvSpPr/>
          <p:nvPr/>
        </p:nvSpPr>
        <p:spPr>
          <a:xfrm>
            <a:off x="0" y="167501"/>
            <a:ext cx="9144000" cy="1091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Google Shape;142;p11"/>
          <p:cNvSpPr txBox="1">
            <a:spLocks noGrp="1"/>
          </p:cNvSpPr>
          <p:nvPr>
            <p:ph type="title"/>
          </p:nvPr>
        </p:nvSpPr>
        <p:spPr>
          <a:xfrm>
            <a:off x="457200" y="341516"/>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sz="3600" b="1" dirty="0"/>
              <a:t>Reasons</a:t>
            </a:r>
            <a:r>
              <a:rPr lang="en-GB" sz="3600" dirty="0"/>
              <a:t> </a:t>
            </a:r>
            <a:r>
              <a:rPr lang="en-GB" sz="3600" b="1" dirty="0"/>
              <a:t>for vaping by smoking status</a:t>
            </a:r>
            <a:endParaRPr sz="3600" b="1" dirty="0"/>
          </a:p>
        </p:txBody>
      </p:sp>
      <p:pic>
        <p:nvPicPr>
          <p:cNvPr id="3" name="Picture 2">
            <a:extLst>
              <a:ext uri="{FF2B5EF4-FFF2-40B4-BE49-F238E27FC236}">
                <a16:creationId xmlns:a16="http://schemas.microsoft.com/office/drawing/2014/main" id="{DAB3207C-E821-BAD2-03EB-9A0941D838E3}"/>
              </a:ext>
            </a:extLst>
          </p:cNvPr>
          <p:cNvPicPr>
            <a:picLocks noChangeAspect="1"/>
          </p:cNvPicPr>
          <p:nvPr/>
        </p:nvPicPr>
        <p:blipFill>
          <a:blip r:embed="rId4"/>
          <a:stretch>
            <a:fillRect/>
          </a:stretch>
        </p:blipFill>
        <p:spPr>
          <a:xfrm>
            <a:off x="285750" y="122307"/>
            <a:ext cx="774424" cy="449740"/>
          </a:xfrm>
          <a:prstGeom prst="rect">
            <a:avLst/>
          </a:prstGeom>
        </p:spPr>
      </p:pic>
      <p:pic>
        <p:nvPicPr>
          <p:cNvPr id="7" name="Picture 6">
            <a:extLst>
              <a:ext uri="{FF2B5EF4-FFF2-40B4-BE49-F238E27FC236}">
                <a16:creationId xmlns:a16="http://schemas.microsoft.com/office/drawing/2014/main" id="{C8683DC8-7450-0438-FF7B-DDD8A94BDB5A}"/>
              </a:ext>
            </a:extLst>
          </p:cNvPr>
          <p:cNvPicPr>
            <a:picLocks noChangeAspect="1"/>
          </p:cNvPicPr>
          <p:nvPr/>
        </p:nvPicPr>
        <p:blipFill>
          <a:blip r:embed="rId5"/>
          <a:stretch>
            <a:fillRect/>
          </a:stretch>
        </p:blipFill>
        <p:spPr>
          <a:xfrm>
            <a:off x="7431145" y="-452848"/>
            <a:ext cx="1588729" cy="1588729"/>
          </a:xfrm>
          <a:prstGeom prst="rect">
            <a:avLst/>
          </a:prstGeom>
        </p:spPr>
      </p:pic>
      <p:sp>
        <p:nvSpPr>
          <p:cNvPr id="8" name="Title 5">
            <a:extLst>
              <a:ext uri="{FF2B5EF4-FFF2-40B4-BE49-F238E27FC236}">
                <a16:creationId xmlns:a16="http://schemas.microsoft.com/office/drawing/2014/main" id="{06476F6F-6B0F-7F1F-28B6-CE1AA1E5F00B}"/>
              </a:ext>
            </a:extLst>
          </p:cNvPr>
          <p:cNvSpPr txBox="1">
            <a:spLocks/>
          </p:cNvSpPr>
          <p:nvPr/>
        </p:nvSpPr>
        <p:spPr>
          <a:xfrm>
            <a:off x="3736428" y="4430127"/>
            <a:ext cx="5145028" cy="646290"/>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en-GB" sz="1800" dirty="0">
                <a:solidFill>
                  <a:schemeClr val="tx1"/>
                </a:solidFill>
                <a:latin typeface="Calibri" panose="020F0502020204030204" pitchFamily="34" charset="0"/>
                <a:cs typeface="Calibri" panose="020F0502020204030204" pitchFamily="34" charset="0"/>
              </a:rPr>
              <a:t>ASH/YouGov Smokefree GB Youth Survey 2025 (ever smoker includes anyone who has ever smoked)</a:t>
            </a:r>
            <a:endParaRPr lang="en-GB" sz="2000" dirty="0">
              <a:solidFill>
                <a:schemeClr val="tx1"/>
              </a:solidFill>
              <a:latin typeface="Calibri" panose="020F0502020204030204" pitchFamily="34" charset="0"/>
              <a:cs typeface="Calibri" panose="020F0502020204030204" pitchFamily="34" charset="0"/>
            </a:endParaRPr>
          </a:p>
        </p:txBody>
      </p:sp>
      <p:sp>
        <p:nvSpPr>
          <p:cNvPr id="5" name="TextBox 1">
            <a:extLst>
              <a:ext uri="{FF2B5EF4-FFF2-40B4-BE49-F238E27FC236}">
                <a16:creationId xmlns:a16="http://schemas.microsoft.com/office/drawing/2014/main" id="{94AE7A08-5367-CB0A-B0D7-193B67D7A83A}"/>
              </a:ext>
            </a:extLst>
          </p:cNvPr>
          <p:cNvSpPr txBox="1"/>
          <p:nvPr/>
        </p:nvSpPr>
        <p:spPr>
          <a:xfrm>
            <a:off x="7029451" y="1372781"/>
            <a:ext cx="1852005" cy="21105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kern="1200" dirty="0"/>
              <a:t>Most frequent reason given for vaping was to just give it a try. 60% of never smokers and 30% of ever smokers.  </a:t>
            </a:r>
          </a:p>
          <a:p>
            <a:endParaRPr lang="en-GB" sz="1200" kern="1200" dirty="0"/>
          </a:p>
          <a:p>
            <a:r>
              <a:rPr lang="en-GB" sz="1200" kern="1200" dirty="0"/>
              <a:t>The next reason being other people use them, so I join in, 12% of never smokers and 10% of ever smokers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a:spLocks noGrp="1"/>
          </p:cNvSpPr>
          <p:nvPr>
            <p:ph type="title"/>
          </p:nvPr>
        </p:nvSpPr>
        <p:spPr>
          <a:xfrm>
            <a:off x="457200" y="1367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b="1" dirty="0"/>
              <a:t>Teachers’ Toolkit</a:t>
            </a:r>
            <a:endParaRPr b="1" dirty="0"/>
          </a:p>
        </p:txBody>
      </p:sp>
      <p:sp>
        <p:nvSpPr>
          <p:cNvPr id="87" name="Google Shape;87;p2"/>
          <p:cNvSpPr txBox="1">
            <a:spLocks noGrp="1"/>
          </p:cNvSpPr>
          <p:nvPr>
            <p:ph type="body" idx="1"/>
          </p:nvPr>
        </p:nvSpPr>
        <p:spPr>
          <a:xfrm>
            <a:off x="489857" y="901047"/>
            <a:ext cx="8229600" cy="2878538"/>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GB" sz="1600" b="1" dirty="0"/>
              <a:t>A presentation to support teachers and safeguarding leads in developing their knowledge on vaping and children and young people.  This will also support discussions and debate in the classroom</a:t>
            </a:r>
          </a:p>
          <a:p>
            <a:pPr marL="0" indent="0">
              <a:spcBef>
                <a:spcPts val="0"/>
              </a:spcBef>
              <a:buNone/>
            </a:pPr>
            <a:endParaRPr lang="en-GB" sz="1600" b="1" dirty="0"/>
          </a:p>
          <a:p>
            <a:pPr marL="0" indent="0">
              <a:spcBef>
                <a:spcPts val="0"/>
              </a:spcBef>
              <a:buNone/>
            </a:pPr>
            <a:r>
              <a:rPr lang="en-GB" sz="1600" b="1" dirty="0"/>
              <a:t>This toolkit contains:</a:t>
            </a:r>
          </a:p>
          <a:p>
            <a:pPr marL="342900" lvl="0" indent="-342900" algn="l" rtl="0">
              <a:spcBef>
                <a:spcPts val="1200"/>
              </a:spcBef>
              <a:spcAft>
                <a:spcPts val="0"/>
              </a:spcAft>
              <a:buClr>
                <a:srgbClr val="595959"/>
              </a:buClr>
              <a:buSzPts val="2400"/>
              <a:buChar char="•"/>
            </a:pPr>
            <a:r>
              <a:rPr lang="en-GB" sz="1600" dirty="0"/>
              <a:t>Teacher knowledge presentation to support lesson planning and equip teachers to be discussion ready</a:t>
            </a:r>
          </a:p>
          <a:p>
            <a:pPr marL="342900" lvl="0" indent="-342900" algn="l" rtl="0">
              <a:spcBef>
                <a:spcPts val="1200"/>
              </a:spcBef>
              <a:spcAft>
                <a:spcPts val="0"/>
              </a:spcAft>
              <a:buClr>
                <a:srgbClr val="595959"/>
              </a:buClr>
              <a:buSzPts val="2400"/>
              <a:buChar char="•"/>
            </a:pPr>
            <a:r>
              <a:rPr lang="en-GB" sz="1600" dirty="0"/>
              <a:t>Lesson plan for schools with example activities</a:t>
            </a:r>
          </a:p>
          <a:p>
            <a:pPr marL="342900" indent="-342900"/>
            <a:r>
              <a:rPr lang="en-GB" sz="1600" dirty="0"/>
              <a:t>Animation on vaping and  Children and Young People and Classroom presentation to support discussions and where to access further advice and support</a:t>
            </a:r>
          </a:p>
          <a:p>
            <a:pPr marL="342900" indent="-342900"/>
            <a:r>
              <a:rPr lang="en-GB" sz="1600" dirty="0"/>
              <a:t>Posters </a:t>
            </a:r>
          </a:p>
          <a:p>
            <a:pPr marL="342900" lvl="0" indent="-342900" algn="l" rtl="0">
              <a:spcBef>
                <a:spcPts val="1200"/>
              </a:spcBef>
              <a:spcAft>
                <a:spcPts val="0"/>
              </a:spcAft>
              <a:buClr>
                <a:srgbClr val="595959"/>
              </a:buClr>
              <a:buSzPts val="2400"/>
              <a:buChar char="•"/>
            </a:pPr>
            <a:endParaRPr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A66C4-28AA-FCE4-F4E2-6E4FD8613797}"/>
              </a:ext>
            </a:extLst>
          </p:cNvPr>
          <p:cNvSpPr>
            <a:spLocks noGrp="1"/>
          </p:cNvSpPr>
          <p:nvPr>
            <p:ph type="title"/>
          </p:nvPr>
        </p:nvSpPr>
        <p:spPr>
          <a:xfrm>
            <a:off x="947057" y="0"/>
            <a:ext cx="6727372" cy="857250"/>
          </a:xfrm>
        </p:spPr>
        <p:txBody>
          <a:bodyPr>
            <a:normAutofit/>
          </a:bodyPr>
          <a:lstStyle/>
          <a:p>
            <a:r>
              <a:rPr lang="en-GB" sz="3200" b="1" dirty="0"/>
              <a:t>Social, family and peer influences</a:t>
            </a:r>
          </a:p>
        </p:txBody>
      </p:sp>
      <p:sp>
        <p:nvSpPr>
          <p:cNvPr id="3" name="Text Placeholder 2">
            <a:extLst>
              <a:ext uri="{FF2B5EF4-FFF2-40B4-BE49-F238E27FC236}">
                <a16:creationId xmlns:a16="http://schemas.microsoft.com/office/drawing/2014/main" id="{7E75B2B8-4AED-717E-059D-156B86FC7FBC}"/>
              </a:ext>
            </a:extLst>
          </p:cNvPr>
          <p:cNvSpPr>
            <a:spLocks noGrp="1"/>
          </p:cNvSpPr>
          <p:nvPr>
            <p:ph type="body" idx="1"/>
          </p:nvPr>
        </p:nvSpPr>
        <p:spPr>
          <a:xfrm>
            <a:off x="457200" y="660680"/>
            <a:ext cx="8229600" cy="3629324"/>
          </a:xfrm>
        </p:spPr>
        <p:txBody>
          <a:bodyPr>
            <a:normAutofit fontScale="25000" lnSpcReduction="20000"/>
          </a:bodyPr>
          <a:lstStyle/>
          <a:p>
            <a:r>
              <a:rPr lang="en-GB" sz="5600" dirty="0">
                <a:latin typeface="Calibri" panose="020F0502020204030204" pitchFamily="34" charset="0"/>
                <a:ea typeface="Calibri" panose="020F0502020204030204" pitchFamily="34" charset="0"/>
                <a:cs typeface="Calibri" panose="020F0502020204030204" pitchFamily="34" charset="0"/>
              </a:rPr>
              <a:t>Vaping is commonly described as a social activity by young people, often occurring in group settings such as parties or social gatherings. </a:t>
            </a:r>
          </a:p>
          <a:p>
            <a:r>
              <a:rPr lang="en-GB" sz="5600" dirty="0">
                <a:latin typeface="Calibri" panose="020F0502020204030204" pitchFamily="34" charset="0"/>
                <a:ea typeface="Calibri" panose="020F0502020204030204" pitchFamily="34" charset="0"/>
                <a:cs typeface="Calibri" panose="020F0502020204030204" pitchFamily="34" charset="0"/>
              </a:rPr>
              <a:t>Peer influence, social media, and the desire to bond with peers through shared experiences like “tricks” is seen as important. </a:t>
            </a:r>
          </a:p>
          <a:p>
            <a:r>
              <a:rPr lang="en-GB" sz="5600" dirty="0">
                <a:latin typeface="Calibri" panose="020F0502020204030204" pitchFamily="34" charset="0"/>
                <a:ea typeface="Calibri" panose="020F0502020204030204" pitchFamily="34" charset="0"/>
                <a:cs typeface="Calibri" panose="020F0502020204030204" pitchFamily="34" charset="0"/>
              </a:rPr>
              <a:t>Many young people associate vape use with a desire to fit in with their peers, often justifying their own use based on the perceived high prevalence of vaping among their social circles. They feel compelled to use vapes because “everyone else does” and viewed vapes as “cool” or “trendy”. </a:t>
            </a:r>
          </a:p>
          <a:p>
            <a:r>
              <a:rPr lang="en-GB" sz="5600" dirty="0">
                <a:latin typeface="Calibri" panose="020F0502020204030204" pitchFamily="34" charset="0"/>
                <a:ea typeface="Calibri" panose="020F0502020204030204" pitchFamily="34" charset="0"/>
                <a:cs typeface="Calibri" panose="020F0502020204030204" pitchFamily="34" charset="0"/>
              </a:rPr>
              <a:t>Many young people report vaping to help with mental wellbeing such as with social anxiety.</a:t>
            </a:r>
          </a:p>
          <a:p>
            <a:r>
              <a:rPr lang="en-GB" sz="5600" dirty="0">
                <a:latin typeface="Calibri" panose="020F0502020204030204" pitchFamily="34" charset="0"/>
                <a:ea typeface="Calibri" panose="020F0502020204030204" pitchFamily="34" charset="0"/>
                <a:cs typeface="Calibri" panose="020F0502020204030204" pitchFamily="34" charset="0"/>
              </a:rPr>
              <a:t>Both young people and school staff have reported vaping having an impact on concentration and behaviour in school. </a:t>
            </a:r>
          </a:p>
          <a:p>
            <a:r>
              <a:rPr lang="en-GB" sz="5600" dirty="0">
                <a:latin typeface="Calibri" panose="020F0502020204030204" pitchFamily="34" charset="0"/>
                <a:ea typeface="Calibri" panose="020F0502020204030204" pitchFamily="34" charset="0"/>
                <a:cs typeface="Calibri" panose="020F0502020204030204" pitchFamily="34" charset="0"/>
              </a:rPr>
              <a:t>Many young people report viewing vaping and smoking as completely different. Smoking not seen as cool.</a:t>
            </a:r>
          </a:p>
          <a:p>
            <a:r>
              <a:rPr lang="en-GB" sz="5600" dirty="0">
                <a:latin typeface="Calibri" panose="020F0502020204030204" pitchFamily="34" charset="0"/>
                <a:ea typeface="Calibri" panose="020F0502020204030204" pitchFamily="34" charset="0"/>
                <a:cs typeface="Calibri" panose="020F0502020204030204" pitchFamily="34" charset="0"/>
              </a:rPr>
              <a:t>Research shows that parents may also influence children’s perceptions and use of vapes.  Children who lived with someone who vaped were more knowledgeable and accepting of vaping products and were more likely to express intentions to vape as adults. </a:t>
            </a:r>
            <a:endParaRPr lang="en-GB" sz="5600" dirty="0">
              <a:latin typeface="Calibri" panose="020F0502020204030204" pitchFamily="34" charset="0"/>
              <a:ea typeface="Calibri" panose="020F0502020204030204" pitchFamily="34" charset="0"/>
              <a:cs typeface="Calibri" panose="020F0502020204030204" pitchFamily="34" charset="0"/>
              <a:hlinkClick r:id="rId3"/>
            </a:endParaRPr>
          </a:p>
          <a:p>
            <a:endParaRPr lang="en-GB" sz="6400" dirty="0">
              <a:highlight>
                <a:srgbClr val="FFFF00"/>
              </a:highlight>
            </a:endParaRPr>
          </a:p>
          <a:p>
            <a:pPr marL="76200" indent="0">
              <a:buNone/>
            </a:pPr>
            <a:endParaRPr lang="en-GB" sz="6400" dirty="0">
              <a:hlinkClick r:id="rId3"/>
            </a:endParaRPr>
          </a:p>
          <a:p>
            <a:pPr marL="76200" indent="0">
              <a:buNone/>
            </a:pPr>
            <a:endParaRPr lang="en-GB" sz="6400" dirty="0">
              <a:hlinkClick r:id="rId3"/>
            </a:endParaRPr>
          </a:p>
          <a:p>
            <a:pPr marL="76200" indent="0">
              <a:buNone/>
            </a:pPr>
            <a:endParaRPr lang="en-GB" sz="6400" dirty="0">
              <a:hlinkClick r:id="rId3"/>
            </a:endParaRPr>
          </a:p>
          <a:p>
            <a:pPr marL="76200" indent="0">
              <a:buNone/>
            </a:pPr>
            <a:endParaRPr lang="en-GB" sz="6400" dirty="0">
              <a:hlinkClick r:id="rId3"/>
            </a:endParaRPr>
          </a:p>
        </p:txBody>
      </p:sp>
    </p:spTree>
    <p:extLst>
      <p:ext uri="{BB962C8B-B14F-4D97-AF65-F5344CB8AC3E}">
        <p14:creationId xmlns:p14="http://schemas.microsoft.com/office/powerpoint/2010/main" val="3698105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2"/>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b="1" dirty="0"/>
              <a:t>Question!</a:t>
            </a:r>
            <a:endParaRPr b="1" dirty="0"/>
          </a:p>
        </p:txBody>
      </p:sp>
      <p:sp>
        <p:nvSpPr>
          <p:cNvPr id="149" name="Google Shape;149;p12"/>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595959"/>
              </a:buClr>
              <a:buSzPts val="3200"/>
              <a:buNone/>
            </a:pPr>
            <a:r>
              <a:rPr lang="en-GB" sz="3200" b="1" dirty="0"/>
              <a:t>Where do you think children and young people who vape get them? </a:t>
            </a:r>
            <a:endParaRP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4" name="Rectangle 3">
            <a:extLst>
              <a:ext uri="{FF2B5EF4-FFF2-40B4-BE49-F238E27FC236}">
                <a16:creationId xmlns:a16="http://schemas.microsoft.com/office/drawing/2014/main" id="{0226741E-B7AD-6BC7-3029-9783FBE4527F}"/>
              </a:ext>
            </a:extLst>
          </p:cNvPr>
          <p:cNvSpPr/>
          <p:nvPr/>
        </p:nvSpPr>
        <p:spPr>
          <a:xfrm>
            <a:off x="0" y="3017962"/>
            <a:ext cx="9144000" cy="133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5">
            <a:extLst>
              <a:ext uri="{FF2B5EF4-FFF2-40B4-BE49-F238E27FC236}">
                <a16:creationId xmlns:a16="http://schemas.microsoft.com/office/drawing/2014/main" id="{06476F6F-6B0F-7F1F-28B6-CE1AA1E5F00B}"/>
              </a:ext>
            </a:extLst>
          </p:cNvPr>
          <p:cNvSpPr txBox="1">
            <a:spLocks/>
          </p:cNvSpPr>
          <p:nvPr/>
        </p:nvSpPr>
        <p:spPr>
          <a:xfrm>
            <a:off x="4162097" y="4568606"/>
            <a:ext cx="4716393" cy="369332"/>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en-GB" sz="1800" dirty="0">
                <a:solidFill>
                  <a:schemeClr val="tx1"/>
                </a:solidFill>
                <a:latin typeface="Calibri" panose="020F0502020204030204" pitchFamily="34" charset="0"/>
                <a:cs typeface="Calibri" panose="020F0502020204030204" pitchFamily="34" charset="0"/>
              </a:rPr>
              <a:t>ASH/YouGov Smokefree GB Youth Survey 2025</a:t>
            </a:r>
            <a:endParaRPr lang="en-GB" sz="2000" dirty="0">
              <a:solidFill>
                <a:schemeClr val="tx1"/>
              </a:solidFill>
              <a:latin typeface="Calibri" panose="020F0502020204030204" pitchFamily="34" charset="0"/>
              <a:cs typeface="Calibri" panose="020F0502020204030204" pitchFamily="34" charset="0"/>
            </a:endParaRPr>
          </a:p>
        </p:txBody>
      </p:sp>
      <p:graphicFrame>
        <p:nvGraphicFramePr>
          <p:cNvPr id="5" name="Content Placeholder 5">
            <a:extLst>
              <a:ext uri="{FF2B5EF4-FFF2-40B4-BE49-F238E27FC236}">
                <a16:creationId xmlns:a16="http://schemas.microsoft.com/office/drawing/2014/main" id="{292FD61A-0940-3FDB-E21C-B87AA4F63C0C}"/>
              </a:ext>
            </a:extLst>
          </p:cNvPr>
          <p:cNvGraphicFramePr>
            <a:graphicFrameLocks/>
          </p:cNvGraphicFramePr>
          <p:nvPr>
            <p:extLst>
              <p:ext uri="{D42A27DB-BD31-4B8C-83A1-F6EECF244321}">
                <p14:modId xmlns:p14="http://schemas.microsoft.com/office/powerpoint/2010/main" val="538478115"/>
              </p:ext>
            </p:extLst>
          </p:nvPr>
        </p:nvGraphicFramePr>
        <p:xfrm>
          <a:off x="922564" y="1543050"/>
          <a:ext cx="7021192" cy="3025556"/>
        </p:xfrm>
        <a:graphic>
          <a:graphicData uri="http://schemas.openxmlformats.org/drawingml/2006/chart">
            <c:chart xmlns:c="http://schemas.openxmlformats.org/drawingml/2006/chart" xmlns:r="http://schemas.openxmlformats.org/officeDocument/2006/relationships" r:id="rId3"/>
          </a:graphicData>
        </a:graphic>
      </p:graphicFrame>
      <p:sp>
        <p:nvSpPr>
          <p:cNvPr id="10" name="Google Shape;154;p13">
            <a:extLst>
              <a:ext uri="{FF2B5EF4-FFF2-40B4-BE49-F238E27FC236}">
                <a16:creationId xmlns:a16="http://schemas.microsoft.com/office/drawing/2014/main" id="{4BB9EAAC-9277-B367-377C-452CC9E38704}"/>
              </a:ext>
            </a:extLst>
          </p:cNvPr>
          <p:cNvSpPr txBox="1">
            <a:spLocks/>
          </p:cNvSpPr>
          <p:nvPr/>
        </p:nvSpPr>
        <p:spPr>
          <a:xfrm>
            <a:off x="265509" y="578816"/>
            <a:ext cx="8612981"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en-GB" sz="2800" b="1" dirty="0"/>
              <a:t>Most common source of vapes for 11-17-yr-olds is being given them or purchasing in a shop</a:t>
            </a:r>
          </a:p>
        </p:txBody>
      </p:sp>
    </p:spTree>
    <p:extLst>
      <p:ext uri="{BB962C8B-B14F-4D97-AF65-F5344CB8AC3E}">
        <p14:creationId xmlns:p14="http://schemas.microsoft.com/office/powerpoint/2010/main" val="4000715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sz="3600" b="1" dirty="0"/>
              <a:t>Question!</a:t>
            </a:r>
            <a:endParaRPr sz="3600" b="1" dirty="0"/>
          </a:p>
        </p:txBody>
      </p:sp>
      <p:sp>
        <p:nvSpPr>
          <p:cNvPr id="161" name="Google Shape;161;p14"/>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595959"/>
              </a:buClr>
              <a:buSzPts val="3200"/>
              <a:buNone/>
            </a:pPr>
            <a:r>
              <a:rPr lang="en-GB" sz="3200" b="1" dirty="0"/>
              <a:t>Where is vaping being promoted online?</a:t>
            </a:r>
            <a:endParaRPr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3" name="Rectangle 2">
            <a:extLst>
              <a:ext uri="{FF2B5EF4-FFF2-40B4-BE49-F238E27FC236}">
                <a16:creationId xmlns:a16="http://schemas.microsoft.com/office/drawing/2014/main" id="{7D53EC77-C40D-2784-82FA-6EDE57B2274C}"/>
              </a:ext>
            </a:extLst>
          </p:cNvPr>
          <p:cNvSpPr/>
          <p:nvPr/>
        </p:nvSpPr>
        <p:spPr>
          <a:xfrm>
            <a:off x="0" y="3017962"/>
            <a:ext cx="9144000" cy="133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Google Shape;166;p15"/>
          <p:cNvSpPr txBox="1">
            <a:spLocks noGrp="1"/>
          </p:cNvSpPr>
          <p:nvPr>
            <p:ph type="title"/>
          </p:nvPr>
        </p:nvSpPr>
        <p:spPr>
          <a:xfrm>
            <a:off x="604158" y="479425"/>
            <a:ext cx="7968342"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5"/>
              </a:buClr>
              <a:buSzPts val="3200"/>
              <a:buFont typeface="Calibri"/>
              <a:buNone/>
            </a:pPr>
            <a:r>
              <a:rPr lang="en-GB" sz="2800" b="1" dirty="0"/>
              <a:t>11–17-year-olds who had seen e-cigarettes promoted online, where did they see them in 2025</a:t>
            </a:r>
            <a:endParaRPr sz="2800" b="1" dirty="0"/>
          </a:p>
        </p:txBody>
      </p:sp>
      <p:graphicFrame>
        <p:nvGraphicFramePr>
          <p:cNvPr id="2" name="Content Placeholder 3">
            <a:extLst>
              <a:ext uri="{FF2B5EF4-FFF2-40B4-BE49-F238E27FC236}">
                <a16:creationId xmlns:a16="http://schemas.microsoft.com/office/drawing/2014/main" id="{C5CEC51F-A57C-F9E8-6CEE-63E08849F7DB}"/>
              </a:ext>
            </a:extLst>
          </p:cNvPr>
          <p:cNvGraphicFramePr>
            <a:graphicFrameLocks/>
          </p:cNvGraphicFramePr>
          <p:nvPr>
            <p:extLst>
              <p:ext uri="{D42A27DB-BD31-4B8C-83A1-F6EECF244321}">
                <p14:modId xmlns:p14="http://schemas.microsoft.com/office/powerpoint/2010/main" val="2537655187"/>
              </p:ext>
            </p:extLst>
          </p:nvPr>
        </p:nvGraphicFramePr>
        <p:xfrm>
          <a:off x="293913" y="1302077"/>
          <a:ext cx="7643305" cy="300383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5">
            <a:extLst>
              <a:ext uri="{FF2B5EF4-FFF2-40B4-BE49-F238E27FC236}">
                <a16:creationId xmlns:a16="http://schemas.microsoft.com/office/drawing/2014/main" id="{7560A4DD-8055-2BB6-6D1D-BB898E20E74E}"/>
              </a:ext>
            </a:extLst>
          </p:cNvPr>
          <p:cNvSpPr txBox="1">
            <a:spLocks/>
          </p:cNvSpPr>
          <p:nvPr/>
        </p:nvSpPr>
        <p:spPr>
          <a:xfrm>
            <a:off x="457200" y="4568606"/>
            <a:ext cx="8508716" cy="369332"/>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en-GB" sz="1800" dirty="0">
                <a:solidFill>
                  <a:schemeClr val="tx1"/>
                </a:solidFill>
                <a:latin typeface="Calibri" panose="020F0502020204030204" pitchFamily="34" charset="0"/>
                <a:cs typeface="Calibri" panose="020F0502020204030204" pitchFamily="34" charset="0"/>
              </a:rPr>
              <a:t>ASH/YouGov Smokefree GB Youth Survey 2025</a:t>
            </a:r>
            <a:endParaRPr lang="en-GB" sz="2000"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5F479A1-3D4D-F600-DA46-BE782B112543}"/>
              </a:ext>
            </a:extLst>
          </p:cNvPr>
          <p:cNvSpPr txBox="1"/>
          <p:nvPr/>
        </p:nvSpPr>
        <p:spPr>
          <a:xfrm>
            <a:off x="7496345" y="1572885"/>
            <a:ext cx="1469571" cy="2246769"/>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Of those who reported seeing vapes promoted online the most common place was on TikTok (42%), followed by YouTube (33%) and Instagram (30%).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5EAF-4325-E75B-DF52-231D11593FEB}"/>
              </a:ext>
            </a:extLst>
          </p:cNvPr>
          <p:cNvSpPr>
            <a:spLocks noGrp="1"/>
          </p:cNvSpPr>
          <p:nvPr>
            <p:ph type="title"/>
          </p:nvPr>
        </p:nvSpPr>
        <p:spPr>
          <a:xfrm>
            <a:off x="1232808" y="304723"/>
            <a:ext cx="6082393" cy="705877"/>
          </a:xfrm>
        </p:spPr>
        <p:txBody>
          <a:bodyPr anchor="ctr">
            <a:noAutofit/>
          </a:bodyPr>
          <a:lstStyle/>
          <a:p>
            <a:pPr algn="ctr"/>
            <a:r>
              <a:rPr lang="en-GB" sz="2800" dirty="0"/>
              <a:t>Youth awareness of vape promotion highest in shops </a:t>
            </a:r>
          </a:p>
        </p:txBody>
      </p:sp>
      <p:sp>
        <p:nvSpPr>
          <p:cNvPr id="8" name="Content Placeholder 8">
            <a:extLst>
              <a:ext uri="{FF2B5EF4-FFF2-40B4-BE49-F238E27FC236}">
                <a16:creationId xmlns:a16="http://schemas.microsoft.com/office/drawing/2014/main" id="{B6166691-00FB-DC8C-0DE4-E66E6BB7531A}"/>
              </a:ext>
            </a:extLst>
          </p:cNvPr>
          <p:cNvSpPr txBox="1">
            <a:spLocks/>
          </p:cNvSpPr>
          <p:nvPr/>
        </p:nvSpPr>
        <p:spPr>
          <a:xfrm>
            <a:off x="846419" y="1174570"/>
            <a:ext cx="7451162" cy="32045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500" dirty="0"/>
          </a:p>
        </p:txBody>
      </p:sp>
      <p:sp>
        <p:nvSpPr>
          <p:cNvPr id="5" name="Content Placeholder 8">
            <a:extLst>
              <a:ext uri="{FF2B5EF4-FFF2-40B4-BE49-F238E27FC236}">
                <a16:creationId xmlns:a16="http://schemas.microsoft.com/office/drawing/2014/main" id="{9A5B9409-91BD-4F70-9928-3412122493C9}"/>
              </a:ext>
            </a:extLst>
          </p:cNvPr>
          <p:cNvSpPr txBox="1">
            <a:spLocks/>
          </p:cNvSpPr>
          <p:nvPr/>
        </p:nvSpPr>
        <p:spPr>
          <a:xfrm>
            <a:off x="7315201" y="1089142"/>
            <a:ext cx="1665514" cy="31459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dirty="0"/>
          </a:p>
        </p:txBody>
      </p:sp>
      <p:pic>
        <p:nvPicPr>
          <p:cNvPr id="7" name="Picture 6">
            <a:extLst>
              <a:ext uri="{FF2B5EF4-FFF2-40B4-BE49-F238E27FC236}">
                <a16:creationId xmlns:a16="http://schemas.microsoft.com/office/drawing/2014/main" id="{E8EA374A-CD12-895C-D45A-461F0013A4A3}"/>
              </a:ext>
            </a:extLst>
          </p:cNvPr>
          <p:cNvPicPr>
            <a:picLocks noChangeAspect="1"/>
          </p:cNvPicPr>
          <p:nvPr/>
        </p:nvPicPr>
        <p:blipFill>
          <a:blip r:embed="rId3"/>
          <a:stretch>
            <a:fillRect/>
          </a:stretch>
        </p:blipFill>
        <p:spPr>
          <a:xfrm>
            <a:off x="318406" y="1174570"/>
            <a:ext cx="6531429" cy="3192233"/>
          </a:xfrm>
          <a:prstGeom prst="rect">
            <a:avLst/>
          </a:prstGeom>
        </p:spPr>
      </p:pic>
      <p:sp>
        <p:nvSpPr>
          <p:cNvPr id="4" name="TextBox 3">
            <a:extLst>
              <a:ext uri="{FF2B5EF4-FFF2-40B4-BE49-F238E27FC236}">
                <a16:creationId xmlns:a16="http://schemas.microsoft.com/office/drawing/2014/main" id="{2CDEAEE9-9EF6-232C-FCC0-4B0C3B99C648}"/>
              </a:ext>
            </a:extLst>
          </p:cNvPr>
          <p:cNvSpPr txBox="1"/>
          <p:nvPr/>
        </p:nvSpPr>
        <p:spPr>
          <a:xfrm>
            <a:off x="947057" y="4649060"/>
            <a:ext cx="7960460" cy="307777"/>
          </a:xfrm>
          <a:prstGeom prst="rect">
            <a:avLst/>
          </a:prstGeom>
          <a:noFill/>
        </p:spPr>
        <p:txBody>
          <a:bodyPr wrap="square">
            <a:spAutoFit/>
          </a:bodyPr>
          <a:lstStyle/>
          <a:p>
            <a:pPr algn="r"/>
            <a:r>
              <a:rPr lang="en-GB" sz="1400" dirty="0">
                <a:solidFill>
                  <a:schemeClr val="tx1"/>
                </a:solidFill>
                <a:latin typeface="Calibri" panose="020F0502020204030204" pitchFamily="34" charset="0"/>
                <a:cs typeface="Calibri" panose="020F0502020204030204" pitchFamily="34" charset="0"/>
              </a:rPr>
              <a:t>ASH/YouGov Smokefree GB Youth Survey 2025</a:t>
            </a:r>
            <a:endParaRPr lang="en-GB" sz="1600"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5AD48FB-0791-A58A-AB72-005A623586E2}"/>
              </a:ext>
            </a:extLst>
          </p:cNvPr>
          <p:cNvSpPr txBox="1"/>
          <p:nvPr/>
        </p:nvSpPr>
        <p:spPr>
          <a:xfrm>
            <a:off x="6606323" y="1467078"/>
            <a:ext cx="2064148" cy="2246769"/>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There has been a significant increase in awareness of promotion of vapes between 2022 and 2025, particularly in shops (37% in 2022, 55% in 2025) and a decline in those saying they don’t see vapes being advertised.</a:t>
            </a:r>
          </a:p>
        </p:txBody>
      </p:sp>
    </p:spTree>
    <p:extLst>
      <p:ext uri="{BB962C8B-B14F-4D97-AF65-F5344CB8AC3E}">
        <p14:creationId xmlns:p14="http://schemas.microsoft.com/office/powerpoint/2010/main" val="2246596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6"/>
          <p:cNvSpPr txBox="1">
            <a:spLocks noGrp="1"/>
          </p:cNvSpPr>
          <p:nvPr>
            <p:ph type="title"/>
          </p:nvPr>
        </p:nvSpPr>
        <p:spPr>
          <a:xfrm>
            <a:off x="498021" y="291889"/>
            <a:ext cx="7494815"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sz="3600" b="1" dirty="0"/>
              <a:t>The law and vaping </a:t>
            </a:r>
            <a:endParaRPr sz="3600" b="1" dirty="0"/>
          </a:p>
        </p:txBody>
      </p:sp>
      <p:sp>
        <p:nvSpPr>
          <p:cNvPr id="173" name="Google Shape;173;p16"/>
          <p:cNvSpPr txBox="1">
            <a:spLocks noGrp="1"/>
          </p:cNvSpPr>
          <p:nvPr>
            <p:ph type="body" idx="1"/>
          </p:nvPr>
        </p:nvSpPr>
        <p:spPr>
          <a:xfrm>
            <a:off x="563335" y="1132481"/>
            <a:ext cx="8229600" cy="2878538"/>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rgbClr val="595959"/>
              </a:buClr>
              <a:buSzPct val="100000"/>
              <a:buChar char="•"/>
            </a:pPr>
            <a:r>
              <a:rPr lang="en-GB" dirty="0"/>
              <a:t>Vapes and vaping products containing nicotine, like tobacco, are age restricted. It’s illegal to sell them to under 18s, and for adults to buy them on their behalf. </a:t>
            </a:r>
            <a:endParaRPr dirty="0"/>
          </a:p>
          <a:p>
            <a:pPr marL="342900" lvl="0" indent="-342900" algn="l" rtl="0">
              <a:spcBef>
                <a:spcPts val="1200"/>
              </a:spcBef>
              <a:spcAft>
                <a:spcPts val="0"/>
              </a:spcAft>
              <a:buClr>
                <a:srgbClr val="595959"/>
              </a:buClr>
              <a:buSzPct val="100000"/>
              <a:buChar char="•"/>
            </a:pPr>
            <a:endParaRPr lang="en-GB" sz="2400" dirty="0">
              <a:latin typeface="Calibri"/>
              <a:ea typeface="Calibri"/>
              <a:cs typeface="Calibri"/>
              <a:sym typeface="Calibri"/>
            </a:endParaRPr>
          </a:p>
          <a:p>
            <a:pPr marL="342900" lvl="0" indent="-342900" algn="l" rtl="0">
              <a:spcBef>
                <a:spcPts val="1200"/>
              </a:spcBef>
              <a:spcAft>
                <a:spcPts val="0"/>
              </a:spcAft>
              <a:buClr>
                <a:srgbClr val="595959"/>
              </a:buClr>
              <a:buSzPct val="100000"/>
              <a:buChar char="•"/>
            </a:pPr>
            <a:r>
              <a:rPr lang="en-GB" sz="2400" dirty="0">
                <a:latin typeface="Calibri"/>
                <a:ea typeface="Calibri"/>
                <a:cs typeface="Calibri"/>
                <a:sym typeface="Calibri"/>
              </a:rPr>
              <a:t>Those who knowingly sell vapes to under 18s don’t care who they sell to and whether the products </a:t>
            </a:r>
            <a:r>
              <a:rPr lang="en-GB" dirty="0"/>
              <a:t>they sell are</a:t>
            </a:r>
            <a:r>
              <a:rPr lang="en-GB" sz="2400" dirty="0">
                <a:latin typeface="Calibri"/>
                <a:ea typeface="Calibri"/>
                <a:cs typeface="Calibri"/>
                <a:sym typeface="Calibri"/>
              </a:rPr>
              <a:t> illegal they are just interested in making money.</a:t>
            </a:r>
          </a:p>
          <a:p>
            <a:pPr marL="342900" lvl="0" indent="-342900" algn="l" rtl="0">
              <a:spcBef>
                <a:spcPts val="1200"/>
              </a:spcBef>
              <a:spcAft>
                <a:spcPts val="0"/>
              </a:spcAft>
              <a:buClr>
                <a:srgbClr val="595959"/>
              </a:buClr>
              <a:buSzPct val="100000"/>
              <a:buChar char="•"/>
            </a:pPr>
            <a:endParaRPr dirty="0"/>
          </a:p>
          <a:p>
            <a:pPr marL="342900" lvl="0" indent="-342900" algn="l" rtl="0">
              <a:spcBef>
                <a:spcPts val="1200"/>
              </a:spcBef>
              <a:spcAft>
                <a:spcPts val="0"/>
              </a:spcAft>
              <a:buClr>
                <a:srgbClr val="595959"/>
              </a:buClr>
              <a:buSzPct val="100000"/>
              <a:buChar char="•"/>
            </a:pPr>
            <a:r>
              <a:rPr lang="en-GB" dirty="0"/>
              <a:t>If you know of anyone who does sell vapes, or tobacco illegally, you can report them to trading standards through the Citizens Advice online portal: </a:t>
            </a:r>
            <a:r>
              <a:rPr lang="en-GB" u="sng" dirty="0">
                <a:solidFill>
                  <a:schemeClr val="hlink"/>
                </a:solidFill>
                <a:hlinkClick r:id="rId3"/>
              </a:rPr>
              <a:t>www.citizensadvice.org.uk/consumer/</a:t>
            </a:r>
            <a:endParaRPr dirty="0"/>
          </a:p>
          <a:p>
            <a:pPr marL="342900" lvl="0" indent="-201930" algn="l" rtl="0">
              <a:spcBef>
                <a:spcPts val="1200"/>
              </a:spcBef>
              <a:spcAft>
                <a:spcPts val="0"/>
              </a:spcAft>
              <a:buClr>
                <a:srgbClr val="595959"/>
              </a:buClr>
              <a:buSzPct val="100000"/>
              <a:buNone/>
            </a:pPr>
            <a:endParaRPr dirty="0"/>
          </a:p>
          <a:p>
            <a:pPr marL="342900" lvl="0" indent="-201930" algn="l" rtl="0">
              <a:spcBef>
                <a:spcPts val="1200"/>
              </a:spcBef>
              <a:spcAft>
                <a:spcPts val="0"/>
              </a:spcAft>
              <a:buClr>
                <a:srgbClr val="595959"/>
              </a:buClr>
              <a:buSzPct val="100000"/>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8"/>
          <p:cNvSpPr txBox="1">
            <a:spLocks noGrp="1"/>
          </p:cNvSpPr>
          <p:nvPr>
            <p:ph type="title"/>
          </p:nvPr>
        </p:nvSpPr>
        <p:spPr>
          <a:xfrm>
            <a:off x="825941" y="257136"/>
            <a:ext cx="7160079"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sz="3200" b="1" dirty="0"/>
              <a:t>Regulation of vapes to protect health</a:t>
            </a:r>
            <a:endParaRPr sz="3200" b="1" dirty="0"/>
          </a:p>
        </p:txBody>
      </p:sp>
      <p:sp>
        <p:nvSpPr>
          <p:cNvPr id="185" name="Google Shape;185;p18"/>
          <p:cNvSpPr txBox="1">
            <a:spLocks noGrp="1"/>
          </p:cNvSpPr>
          <p:nvPr>
            <p:ph type="body" idx="1"/>
          </p:nvPr>
        </p:nvSpPr>
        <p:spPr>
          <a:xfrm>
            <a:off x="555396" y="1004205"/>
            <a:ext cx="8229600" cy="3544147"/>
          </a:xfrm>
          <a:prstGeom prst="rect">
            <a:avLst/>
          </a:prstGeom>
          <a:noFill/>
          <a:ln>
            <a:noFill/>
          </a:ln>
        </p:spPr>
        <p:txBody>
          <a:bodyPr spcFirstLastPara="1" wrap="square" lIns="91425" tIns="45700" rIns="91425" bIns="45700" anchor="t" anchorCtr="0">
            <a:normAutofit fontScale="62500" lnSpcReduction="20000"/>
          </a:bodyPr>
          <a:lstStyle/>
          <a:p>
            <a:pPr marL="342900" indent="-342900">
              <a:spcBef>
                <a:spcPts val="0"/>
              </a:spcBef>
              <a:buSzPct val="100000"/>
            </a:pPr>
            <a:r>
              <a:rPr lang="en-GB" sz="2400" dirty="0"/>
              <a:t>In the UK we have tight regulations around the strength of nicotine allowed in vapes and they must carry health warnings on the packaging </a:t>
            </a:r>
            <a:r>
              <a:rPr lang="en-GB" sz="2400" u="sng" dirty="0">
                <a:solidFill>
                  <a:schemeClr val="hlink"/>
                </a:solidFill>
                <a:hlinkClick r:id="rId3">
                  <a:extLst>
                    <a:ext uri="{A12FA001-AC4F-418D-AE19-62706E023703}">
                      <ahyp:hlinkClr xmlns:ahyp="http://schemas.microsoft.com/office/drawing/2018/hyperlinkcolor" val="tx"/>
                    </a:ext>
                  </a:extLst>
                </a:hlinkClick>
              </a:rPr>
              <a:t>E-cigarettes: regulations for consumer products - GOV.UK (www.gov.uk)</a:t>
            </a:r>
            <a:r>
              <a:rPr lang="en-GB" sz="2400" dirty="0"/>
              <a:t>.</a:t>
            </a:r>
          </a:p>
          <a:p>
            <a:pPr marL="342900" indent="-342900">
              <a:spcBef>
                <a:spcPts val="0"/>
              </a:spcBef>
              <a:buSzPct val="100000"/>
            </a:pPr>
            <a:endParaRPr lang="en-GB" sz="2400" dirty="0"/>
          </a:p>
          <a:p>
            <a:pPr marL="342900" indent="-342900">
              <a:spcBef>
                <a:spcPts val="0"/>
              </a:spcBef>
              <a:buSzPct val="100000"/>
            </a:pPr>
            <a:r>
              <a:rPr lang="en-GB" sz="2400" dirty="0"/>
              <a:t>Vaping products containing nicotine are regulated by the Medicines and Healthcare products Regulatory Agency (MHRA), which provides advice for consumers.</a:t>
            </a:r>
          </a:p>
          <a:p>
            <a:pPr marL="342900" indent="-342900">
              <a:spcBef>
                <a:spcPts val="0"/>
              </a:spcBef>
              <a:buSzPct val="100000"/>
            </a:pPr>
            <a:endParaRPr lang="en-GB" sz="2400" dirty="0"/>
          </a:p>
          <a:p>
            <a:pPr marL="342900" lvl="0" indent="-342900" algn="l" rtl="0">
              <a:spcBef>
                <a:spcPts val="0"/>
              </a:spcBef>
              <a:spcAft>
                <a:spcPts val="0"/>
              </a:spcAft>
              <a:buClr>
                <a:srgbClr val="595959"/>
              </a:buClr>
              <a:buSzPct val="100000"/>
              <a:buChar char="•"/>
            </a:pPr>
            <a:r>
              <a:rPr lang="en-GB" dirty="0"/>
              <a:t>Sales to those under 18 are illegal, but to be legally sold in the UK nicotine containing e-cigarettes must also: </a:t>
            </a:r>
            <a:endParaRPr dirty="0"/>
          </a:p>
          <a:p>
            <a:pPr marL="742950" lvl="1" indent="-285750" algn="l" rtl="0">
              <a:spcBef>
                <a:spcPts val="1200"/>
              </a:spcBef>
              <a:spcAft>
                <a:spcPts val="0"/>
              </a:spcAft>
              <a:buClr>
                <a:srgbClr val="595959"/>
              </a:buClr>
              <a:buSzPct val="100000"/>
              <a:buChar char="–"/>
            </a:pPr>
            <a:r>
              <a:rPr lang="en-GB" dirty="0"/>
              <a:t>Contain 20 mg/ml or less of nicotine (equivalent to 2% or less)</a:t>
            </a:r>
            <a:endParaRPr dirty="0"/>
          </a:p>
          <a:p>
            <a:pPr marL="742950" lvl="1" indent="-285750" algn="l" rtl="0">
              <a:spcBef>
                <a:spcPts val="1200"/>
              </a:spcBef>
              <a:spcAft>
                <a:spcPts val="0"/>
              </a:spcAft>
              <a:buClr>
                <a:srgbClr val="595959"/>
              </a:buClr>
              <a:buSzPct val="100000"/>
              <a:buChar char="–"/>
            </a:pPr>
            <a:r>
              <a:rPr lang="en-GB" dirty="0"/>
              <a:t>Carry the health warning ‘This product contains nicotine which is a highly addictive substance”.</a:t>
            </a:r>
            <a:endParaRPr dirty="0"/>
          </a:p>
          <a:p>
            <a:pPr marL="742950" lvl="1" indent="-285750" algn="l" rtl="0">
              <a:spcBef>
                <a:spcPts val="1200"/>
              </a:spcBef>
              <a:spcAft>
                <a:spcPts val="0"/>
              </a:spcAft>
              <a:buClr>
                <a:srgbClr val="595959"/>
              </a:buClr>
              <a:buSzPct val="100000"/>
              <a:buChar char="–"/>
            </a:pPr>
            <a:r>
              <a:rPr lang="en-GB" dirty="0"/>
              <a:t>Be notified to the MHRA and listed on its website. </a:t>
            </a:r>
            <a:endParaRPr dirty="0"/>
          </a:p>
          <a:p>
            <a:pPr marL="742950" lvl="1" indent="-285750" algn="l" rtl="0">
              <a:spcBef>
                <a:spcPts val="1200"/>
              </a:spcBef>
              <a:spcAft>
                <a:spcPts val="0"/>
              </a:spcAft>
              <a:buClr>
                <a:srgbClr val="595959"/>
              </a:buClr>
              <a:buSzPct val="100000"/>
              <a:buChar char="–"/>
            </a:pPr>
            <a:r>
              <a:rPr lang="en-GB" dirty="0"/>
              <a:t>There are a number of ingredients which are prohibited in nicotine-containing e-liquid, including vitamins, stimulants such as caffeine or taurine, colourings and chemicals which are carcinogenic, mutagenic and reprotoxic in their unburnt form.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0"/>
          <p:cNvSpPr txBox="1">
            <a:spLocks noGrp="1"/>
          </p:cNvSpPr>
          <p:nvPr>
            <p:ph type="title"/>
          </p:nvPr>
        </p:nvSpPr>
        <p:spPr>
          <a:xfrm>
            <a:off x="391886" y="349038"/>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sz="3600" b="1" dirty="0"/>
              <a:t>Advertising</a:t>
            </a:r>
            <a:r>
              <a:rPr lang="en-GB" dirty="0"/>
              <a:t> </a:t>
            </a:r>
            <a:endParaRPr dirty="0"/>
          </a:p>
        </p:txBody>
      </p:sp>
      <p:sp>
        <p:nvSpPr>
          <p:cNvPr id="197" name="Google Shape;197;p20"/>
          <p:cNvSpPr txBox="1">
            <a:spLocks noGrp="1"/>
          </p:cNvSpPr>
          <p:nvPr>
            <p:ph type="body" idx="1"/>
          </p:nvPr>
        </p:nvSpPr>
        <p:spPr>
          <a:xfrm>
            <a:off x="522514" y="1206288"/>
            <a:ext cx="8229600" cy="2878538"/>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rgbClr val="595959"/>
              </a:buClr>
              <a:buSzPct val="100000"/>
              <a:buChar char="•"/>
            </a:pPr>
            <a:r>
              <a:rPr lang="en-GB" dirty="0"/>
              <a:t>Advertising of all tobacco products is illegal. </a:t>
            </a:r>
            <a:endParaRPr dirty="0"/>
          </a:p>
          <a:p>
            <a:pPr marL="342900" lvl="0" indent="-342900" algn="l" rtl="0">
              <a:spcBef>
                <a:spcPts val="1200"/>
              </a:spcBef>
              <a:spcAft>
                <a:spcPts val="0"/>
              </a:spcAft>
              <a:buClr>
                <a:srgbClr val="595959"/>
              </a:buClr>
              <a:buSzPct val="100000"/>
              <a:buChar char="•"/>
            </a:pPr>
            <a:r>
              <a:rPr lang="en-GB" dirty="0"/>
              <a:t>Advertising of nicotine-containing vaping products is prohibited on broadcast media (TV and radio); and in newspapers, magazines and periodicals; online media and some other forms of electronic media (this includes social media). </a:t>
            </a:r>
            <a:endParaRPr dirty="0"/>
          </a:p>
          <a:p>
            <a:pPr marL="342900" lvl="0" indent="-342900" algn="l" rtl="0">
              <a:spcBef>
                <a:spcPts val="1200"/>
              </a:spcBef>
              <a:spcAft>
                <a:spcPts val="0"/>
              </a:spcAft>
              <a:buClr>
                <a:srgbClr val="595959"/>
              </a:buClr>
              <a:buSzPct val="100000"/>
              <a:buChar char="•"/>
            </a:pPr>
            <a:r>
              <a:rPr lang="en-GB" dirty="0"/>
              <a:t>If you see advertising for vapes that you feel is trying to encourage children and young people to try vaping, you can report it to the Advertising Standards Authority </a:t>
            </a:r>
            <a:r>
              <a:rPr lang="en-GB" u="sng" dirty="0">
                <a:solidFill>
                  <a:schemeClr val="hlink"/>
                </a:solidFill>
                <a:hlinkClick r:id="rId3"/>
              </a:rPr>
              <a:t>www.asa.org.uk</a:t>
            </a:r>
            <a:r>
              <a:rPr lang="en-GB" dirty="0"/>
              <a:t>.</a:t>
            </a:r>
            <a:endParaRPr dirty="0"/>
          </a:p>
          <a:p>
            <a:pPr marL="342900" lvl="0" indent="-342900" algn="l" rtl="0">
              <a:spcBef>
                <a:spcPts val="1200"/>
              </a:spcBef>
              <a:spcAft>
                <a:spcPts val="0"/>
              </a:spcAft>
              <a:buClr>
                <a:srgbClr val="595959"/>
              </a:buClr>
              <a:buSzPct val="100000"/>
              <a:buChar char="•"/>
            </a:pPr>
            <a:r>
              <a:rPr lang="en-GB" dirty="0"/>
              <a:t>Non-commercial public health campaigns promoting vaping as an alternative to smoking are permitted.</a:t>
            </a:r>
          </a:p>
          <a:p>
            <a:pPr marL="342900" lvl="0" indent="-342900" algn="l" rtl="0">
              <a:spcBef>
                <a:spcPts val="1200"/>
              </a:spcBef>
              <a:spcAft>
                <a:spcPts val="0"/>
              </a:spcAft>
              <a:buClr>
                <a:srgbClr val="595959"/>
              </a:buClr>
              <a:buSzPct val="100000"/>
              <a:buChar char="•"/>
            </a:pPr>
            <a:r>
              <a:rPr lang="en-GB" dirty="0"/>
              <a:t>Vape advertising will be banned by the Tobacco and Vapes Bill. </a:t>
            </a:r>
            <a:endParaRPr dirty="0"/>
          </a:p>
          <a:p>
            <a:pPr marL="342900" lvl="0" indent="-224790" algn="l" rtl="0">
              <a:spcBef>
                <a:spcPts val="1200"/>
              </a:spcBef>
              <a:spcAft>
                <a:spcPts val="0"/>
              </a:spcAft>
              <a:buClr>
                <a:srgbClr val="595959"/>
              </a:buClr>
              <a:buSzPct val="100000"/>
              <a:buNone/>
            </a:pPr>
            <a:endParaRPr dirty="0"/>
          </a:p>
          <a:p>
            <a:pPr marL="342900" lvl="0" indent="-224790" algn="l" rtl="0">
              <a:spcBef>
                <a:spcPts val="1200"/>
              </a:spcBef>
              <a:spcAft>
                <a:spcPts val="0"/>
              </a:spcAft>
              <a:buClr>
                <a:srgbClr val="595959"/>
              </a:buClr>
              <a:buSzPct val="100000"/>
              <a:buNone/>
            </a:pPr>
            <a:endParaRPr dirty="0"/>
          </a:p>
          <a:p>
            <a:pPr marL="342900" lvl="0" indent="-224790" algn="l" rtl="0">
              <a:spcBef>
                <a:spcPts val="1200"/>
              </a:spcBef>
              <a:spcAft>
                <a:spcPts val="0"/>
              </a:spcAft>
              <a:buClr>
                <a:srgbClr val="595959"/>
              </a:buClr>
              <a:buSzPct val="10000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4"/>
          <p:cNvSpPr txBox="1">
            <a:spLocks noGrp="1"/>
          </p:cNvSpPr>
          <p:nvPr>
            <p:ph type="title"/>
          </p:nvPr>
        </p:nvSpPr>
        <p:spPr>
          <a:xfrm>
            <a:off x="359228" y="226575"/>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sz="3600" b="1" dirty="0"/>
              <a:t>Diacetyl and Popcorn Lung</a:t>
            </a:r>
            <a:endParaRPr sz="3600" b="1" dirty="0"/>
          </a:p>
        </p:txBody>
      </p:sp>
      <p:sp>
        <p:nvSpPr>
          <p:cNvPr id="223" name="Google Shape;223;p24"/>
          <p:cNvSpPr txBox="1">
            <a:spLocks noGrp="1"/>
          </p:cNvSpPr>
          <p:nvPr>
            <p:ph type="body" idx="1"/>
          </p:nvPr>
        </p:nvSpPr>
        <p:spPr>
          <a:xfrm>
            <a:off x="457200" y="982688"/>
            <a:ext cx="8229600" cy="3540325"/>
          </a:xfrm>
          <a:prstGeom prst="rect">
            <a:avLst/>
          </a:prstGeom>
          <a:noFill/>
          <a:ln>
            <a:noFill/>
          </a:ln>
        </p:spPr>
        <p:txBody>
          <a:bodyPr spcFirstLastPara="1" wrap="square" lIns="91425" tIns="45700" rIns="91425" bIns="45700" anchor="t" anchorCtr="0">
            <a:normAutofit/>
          </a:bodyPr>
          <a:lstStyle/>
          <a:p>
            <a:pPr marL="742950" lvl="1" indent="-28575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Despite reports in the media, there have been no confirmed cases of popcorn lung linked to </a:t>
            </a:r>
            <a:r>
              <a:rPr lang="en-GB" sz="1800" dirty="0">
                <a:latin typeface="Calibri" panose="020F0502020204030204" pitchFamily="34" charset="0"/>
                <a:ea typeface="Calibri" panose="020F0502020204030204" pitchFamily="34" charset="0"/>
                <a:cs typeface="Calibri" panose="020F0502020204030204" pitchFamily="34" charset="0"/>
              </a:rPr>
              <a:t>vapes</a:t>
            </a:r>
            <a:r>
              <a:rPr lang="en-GB" sz="1800" dirty="0">
                <a:effectLst/>
                <a:latin typeface="Calibri" panose="020F0502020204030204" pitchFamily="34" charset="0"/>
                <a:ea typeface="Calibri" panose="020F0502020204030204" pitchFamily="34" charset="0"/>
                <a:cs typeface="Calibri" panose="020F0502020204030204" pitchFamily="34" charset="0"/>
              </a:rPr>
              <a:t>.</a:t>
            </a:r>
          </a:p>
          <a:p>
            <a:pPr marL="742950" lvl="1" indent="-28575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Some vapes were found to contain diacetyl but in very small quantities, not the large quantities associated with ‘popcorn lung’. </a:t>
            </a:r>
          </a:p>
          <a:p>
            <a:pPr marL="742950" lvl="1" indent="-28575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However, as a safety precaution it was banned from vapes in the UK and EU in 2016 along with other ingredients that pose a risk to human health.</a:t>
            </a:r>
          </a:p>
          <a:p>
            <a:pPr marL="742950" lvl="1" indent="-285750">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See the Cancer Research UK </a:t>
            </a:r>
            <a:r>
              <a:rPr lang="en-GB" sz="1800" dirty="0" err="1">
                <a:effectLst/>
                <a:latin typeface="Calibri" panose="020F0502020204030204" pitchFamily="34" charset="0"/>
                <a:ea typeface="Calibri" panose="020F0502020204030204" pitchFamily="34" charset="0"/>
                <a:cs typeface="Calibri" panose="020F0502020204030204" pitchFamily="34" charset="0"/>
              </a:rPr>
              <a:t>mythbuster</a:t>
            </a:r>
            <a:r>
              <a:rPr lang="en-GB" sz="1800" dirty="0">
                <a:effectLst/>
                <a:latin typeface="Calibri" panose="020F0502020204030204" pitchFamily="34" charset="0"/>
                <a:ea typeface="Calibri" panose="020F0502020204030204" pitchFamily="34" charset="0"/>
                <a:cs typeface="Calibri" panose="020F0502020204030204" pitchFamily="34" charset="0"/>
              </a:rPr>
              <a:t> on vaping and popcorn lung </a:t>
            </a:r>
            <a:r>
              <a:rPr lang="en-GB" sz="1800" dirty="0">
                <a:latin typeface="Calibri" panose="020F0502020204030204" pitchFamily="34" charset="0"/>
                <a:ea typeface="Calibri" panose="020F0502020204030204" pitchFamily="34" charset="0"/>
                <a:cs typeface="Calibri" panose="020F0502020204030204" pitchFamily="34" charset="0"/>
                <a:hlinkClick r:id="rId3"/>
              </a:rPr>
              <a:t>Does vaping cause popcorn lung? | Cancer Research UK</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20000"/>
              </a:lnSpc>
              <a:defRPr/>
            </a:pPr>
            <a:endParaRPr lang="en-GB" sz="2800" dirty="0"/>
          </a:p>
          <a:p>
            <a:pPr marL="0" lvl="0" indent="0" algn="l" rtl="0">
              <a:spcBef>
                <a:spcPts val="0"/>
              </a:spcBef>
              <a:spcAft>
                <a:spcPts val="0"/>
              </a:spcAft>
              <a:buClr>
                <a:srgbClr val="595959"/>
              </a:buClr>
              <a:buSzPct val="1000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b="1" dirty="0"/>
              <a:t>What is vaping?</a:t>
            </a:r>
            <a:endParaRPr b="1" dirty="0"/>
          </a:p>
        </p:txBody>
      </p:sp>
      <p:sp>
        <p:nvSpPr>
          <p:cNvPr id="93" name="Google Shape;93;p3"/>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342900" indent="-342900">
              <a:spcBef>
                <a:spcPts val="0"/>
              </a:spcBef>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Vaping is the use of an electronic device to inhale an aerosol derived from a heated liquid. </a:t>
            </a:r>
          </a:p>
          <a:p>
            <a:pPr marL="342900" lvl="0" indent="-342900" algn="l" rtl="0">
              <a:spcBef>
                <a:spcPts val="1200"/>
              </a:spcBef>
              <a:spcAft>
                <a:spcPts val="0"/>
              </a:spcAft>
              <a:buClr>
                <a:srgbClr val="595959"/>
              </a:buClr>
              <a:buSzPts val="2400"/>
              <a:buChar char="•"/>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The main ingredients are vegetable glycerine and propylene glycol, but most e-liquids also contain nicotine, which must be no more than 2% or 20 mg per ml, as well as small amounts of flavourings.</a:t>
            </a:r>
          </a:p>
          <a:p>
            <a:pPr marL="342900" lvl="0" indent="-342900" algn="l" rtl="0">
              <a:spcBef>
                <a:spcPts val="1200"/>
              </a:spcBef>
              <a:spcAft>
                <a:spcPts val="0"/>
              </a:spcAft>
              <a:buClr>
                <a:srgbClr val="595959"/>
              </a:buClr>
              <a:buSzPts val="2400"/>
              <a:buChar char="•"/>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7B3D0-D695-84D4-3134-86285A905A74}"/>
              </a:ext>
            </a:extLst>
          </p:cNvPr>
          <p:cNvSpPr>
            <a:spLocks noGrp="1"/>
          </p:cNvSpPr>
          <p:nvPr>
            <p:ph type="title"/>
          </p:nvPr>
        </p:nvSpPr>
        <p:spPr>
          <a:xfrm>
            <a:off x="457200" y="403024"/>
            <a:ext cx="8229600" cy="857250"/>
          </a:xfrm>
        </p:spPr>
        <p:txBody>
          <a:bodyPr>
            <a:normAutofit/>
          </a:bodyPr>
          <a:lstStyle/>
          <a:p>
            <a:r>
              <a:rPr lang="en-GB" sz="3600" b="1" dirty="0"/>
              <a:t>Ban on Single Use Disposable Vapes</a:t>
            </a:r>
          </a:p>
        </p:txBody>
      </p:sp>
      <p:sp>
        <p:nvSpPr>
          <p:cNvPr id="3" name="Text Placeholder 2">
            <a:extLst>
              <a:ext uri="{FF2B5EF4-FFF2-40B4-BE49-F238E27FC236}">
                <a16:creationId xmlns:a16="http://schemas.microsoft.com/office/drawing/2014/main" id="{2891B3BE-7504-8F39-6608-186681F0E22A}"/>
              </a:ext>
            </a:extLst>
          </p:cNvPr>
          <p:cNvSpPr>
            <a:spLocks noGrp="1"/>
          </p:cNvSpPr>
          <p:nvPr>
            <p:ph type="body" idx="1"/>
          </p:nvPr>
        </p:nvSpPr>
        <p:spPr>
          <a:xfrm>
            <a:off x="457200" y="1056167"/>
            <a:ext cx="8229600" cy="3801582"/>
          </a:xfrm>
        </p:spPr>
        <p:txBody>
          <a:bodyPr>
            <a:normAutofit fontScale="25000" lnSpcReduction="20000"/>
          </a:bodyPr>
          <a:lstStyle/>
          <a:p>
            <a:pPr algn="l">
              <a:spcAft>
                <a:spcPts val="1500"/>
              </a:spcAft>
            </a:pPr>
            <a:r>
              <a:rPr lang="en-GB" sz="6400" b="0" i="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From 1 June 2025, it </a:t>
            </a:r>
            <a:r>
              <a:rPr lang="en-GB" sz="6400" dirty="0">
                <a:solidFill>
                  <a:srgbClr val="0B0C0C"/>
                </a:solidFill>
                <a:latin typeface="Calibri" panose="020F0502020204030204" pitchFamily="34" charset="0"/>
                <a:ea typeface="Calibri" panose="020F0502020204030204" pitchFamily="34" charset="0"/>
                <a:cs typeface="Calibri" panose="020F0502020204030204" pitchFamily="34" charset="0"/>
              </a:rPr>
              <a:t>has been</a:t>
            </a:r>
            <a:r>
              <a:rPr lang="en-GB" sz="6400" b="0" i="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 illegal for businesses to sell or supply all single-use or ‘disposable’ vapes. This applies to sales online and in shops and all vapes whether they contain nicotine or not.</a:t>
            </a:r>
          </a:p>
          <a:p>
            <a:pPr>
              <a:spcAft>
                <a:spcPts val="1500"/>
              </a:spcAft>
            </a:pPr>
            <a:r>
              <a:rPr lang="en-GB" sz="6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Banning disposable vapes will not only protect the environment but will importantly reduce the appeal of vapes to children. </a:t>
            </a:r>
            <a:endParaRPr lang="en-GB" sz="6400" kern="100" dirty="0">
              <a:latin typeface="Calibri" panose="020F0502020204030204" pitchFamily="34" charset="0"/>
              <a:ea typeface="Calibri" panose="020F0502020204030204" pitchFamily="34" charset="0"/>
              <a:cs typeface="Calibri" panose="020F0502020204030204" pitchFamily="34" charset="0"/>
            </a:endParaRPr>
          </a:p>
          <a:p>
            <a:pPr>
              <a:spcAft>
                <a:spcPts val="1500"/>
              </a:spcAft>
            </a:pPr>
            <a:r>
              <a:rPr lang="en-GB" sz="6400" b="0" i="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Single-use vapes (also known as disposable vapes) are an inefficient use of critical resources and are often discarded as litter or thrown </a:t>
            </a:r>
            <a:r>
              <a:rPr lang="en-GB" sz="6400" dirty="0">
                <a:solidFill>
                  <a:srgbClr val="0B0C0C"/>
                </a:solidFill>
                <a:latin typeface="Calibri" panose="020F0502020204030204" pitchFamily="34" charset="0"/>
                <a:ea typeface="Calibri" panose="020F0502020204030204" pitchFamily="34" charset="0"/>
                <a:cs typeface="Calibri" panose="020F0502020204030204" pitchFamily="34" charset="0"/>
              </a:rPr>
              <a:t>away and</a:t>
            </a:r>
            <a:r>
              <a:rPr lang="en-GB" sz="6400" b="0" i="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 not-recycled.  </a:t>
            </a:r>
          </a:p>
          <a:p>
            <a:pPr>
              <a:spcAft>
                <a:spcPts val="1500"/>
              </a:spcAft>
            </a:pPr>
            <a:r>
              <a:rPr lang="en-GB" sz="6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England, Trading Standards will apply civil sanctions to businesses – including the possibility of a £200 fine – in the first instance. Repeated non-compliance could result in an unlimited fine or prison sentence of up to two years.  </a:t>
            </a:r>
            <a:endParaRPr lang="en-GB" sz="6400" kern="0" dirty="0">
              <a:solidFill>
                <a:srgbClr val="0B0C0C"/>
              </a:solidFill>
              <a:latin typeface="Calibri" panose="020F0502020204030204" pitchFamily="34" charset="0"/>
              <a:ea typeface="Calibri" panose="020F0502020204030204" pitchFamily="34" charset="0"/>
              <a:cs typeface="Calibri" panose="020F0502020204030204" pitchFamily="34" charset="0"/>
            </a:endParaRPr>
          </a:p>
          <a:p>
            <a:pPr marL="76200" indent="0" algn="r">
              <a:spcAft>
                <a:spcPts val="1500"/>
              </a:spcAft>
              <a:buNone/>
            </a:pPr>
            <a:r>
              <a:rPr lang="en-GB" sz="4800" dirty="0">
                <a:latin typeface="+mn-lt"/>
                <a:hlinkClick r:id="rId2"/>
              </a:rPr>
              <a:t>Single-use vapes ban - GOV.UK</a:t>
            </a:r>
            <a:endParaRPr lang="en-GB" sz="4800" b="0" i="0" dirty="0">
              <a:solidFill>
                <a:srgbClr val="0B0C0C"/>
              </a:solidFill>
              <a:effectLst/>
              <a:latin typeface="+mn-lt"/>
            </a:endParaRPr>
          </a:p>
          <a:p>
            <a:endParaRPr lang="en-GB" dirty="0"/>
          </a:p>
        </p:txBody>
      </p:sp>
    </p:spTree>
    <p:extLst>
      <p:ext uri="{BB962C8B-B14F-4D97-AF65-F5344CB8AC3E}">
        <p14:creationId xmlns:p14="http://schemas.microsoft.com/office/powerpoint/2010/main" val="1882757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303711" y="226574"/>
            <a:ext cx="7885067"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b="1" dirty="0"/>
              <a:t>How does vaping </a:t>
            </a:r>
            <a:br>
              <a:rPr lang="en-GB" b="1" dirty="0"/>
            </a:br>
            <a:r>
              <a:rPr lang="en-GB" b="1" dirty="0"/>
              <a:t>impact the environment ?</a:t>
            </a:r>
            <a:endParaRPr b="1" dirty="0"/>
          </a:p>
        </p:txBody>
      </p:sp>
      <p:sp>
        <p:nvSpPr>
          <p:cNvPr id="229" name="Google Shape;229;p25"/>
          <p:cNvSpPr txBox="1">
            <a:spLocks noGrp="1"/>
          </p:cNvSpPr>
          <p:nvPr>
            <p:ph type="body" idx="1"/>
          </p:nvPr>
        </p:nvSpPr>
        <p:spPr>
          <a:xfrm>
            <a:off x="595992" y="1083824"/>
            <a:ext cx="7952015" cy="2594130"/>
          </a:xfrm>
          <a:prstGeom prst="rect">
            <a:avLst/>
          </a:prstGeom>
          <a:noFill/>
          <a:ln>
            <a:noFill/>
          </a:ln>
        </p:spPr>
        <p:txBody>
          <a:bodyPr spcFirstLastPara="1" wrap="square" lIns="91425" tIns="45700" rIns="91425" bIns="45700" anchor="t" anchorCtr="0">
            <a:noAutofit/>
          </a:bodyPr>
          <a:lstStyle/>
          <a:p>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Over 8 million vapes are thrown away every week or recycled incorrectly</a:t>
            </a:r>
          </a:p>
          <a:p>
            <a:r>
              <a:rPr lang="en-GB" sz="1600" dirty="0">
                <a:latin typeface="Calibri" panose="020F0502020204030204" pitchFamily="34" charset="0"/>
                <a:ea typeface="Calibri" panose="020F0502020204030204" pitchFamily="34" charset="0"/>
                <a:cs typeface="Calibri" panose="020F0502020204030204" pitchFamily="34" charset="0"/>
              </a:rPr>
              <a:t>Vapes contain batteries and difficult-to-recycle plastics that break down in landfills. </a:t>
            </a:r>
          </a:p>
          <a:p>
            <a:r>
              <a:rPr lang="en-GB" sz="1600" dirty="0">
                <a:latin typeface="Calibri" panose="020F0502020204030204" pitchFamily="34" charset="0"/>
                <a:ea typeface="Calibri" panose="020F0502020204030204" pitchFamily="34" charset="0"/>
                <a:cs typeface="Calibri" panose="020F0502020204030204" pitchFamily="34" charset="0"/>
              </a:rPr>
              <a:t>Vapes should be recycled  using a recycling scheme rather than placed in general household waste.</a:t>
            </a:r>
          </a:p>
          <a:p>
            <a:r>
              <a:rPr lang="en-GB" sz="1600" dirty="0">
                <a:latin typeface="Calibri" panose="020F0502020204030204" pitchFamily="34" charset="0"/>
                <a:ea typeface="Calibri" panose="020F0502020204030204" pitchFamily="34" charset="0"/>
                <a:cs typeface="Calibri" panose="020F0502020204030204" pitchFamily="34" charset="0"/>
              </a:rPr>
              <a:t>Like tobacco and cigarette butts, vapes  contain chemicals that can pollute the soil and water. </a:t>
            </a:r>
          </a:p>
          <a:p>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Up to 80% of materials in vapes can be recycled </a:t>
            </a:r>
          </a:p>
          <a:p>
            <a:r>
              <a:rPr lang="en-GB" sz="1600" kern="12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It is important to </a:t>
            </a:r>
            <a:r>
              <a:rPr lang="en-GB" sz="1600" kern="1200" dirty="0">
                <a:solidFill>
                  <a:schemeClr val="bg2"/>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recycle vapes - Find a local recycling point</a:t>
            </a:r>
            <a:endParaRPr lang="en-GB" sz="1600" kern="12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endParaRPr lang="en-GB" sz="1800" dirty="0">
              <a:latin typeface="Arial" panose="020B0604020202020204" pitchFamily="34" charset="0"/>
              <a:ea typeface="Arial" panose="020B0604020202020204" pitchFamily="34" charset="0"/>
            </a:endParaRPr>
          </a:p>
          <a:p>
            <a:endParaRPr lang="en-GB" sz="1800" dirty="0">
              <a:latin typeface="Arial" panose="020B0604020202020204" pitchFamily="34" charset="0"/>
              <a:ea typeface="Arial" panose="020B0604020202020204" pitchFamily="34" charset="0"/>
            </a:endParaRPr>
          </a:p>
          <a:p>
            <a:pPr>
              <a:lnSpc>
                <a:spcPct val="115000"/>
              </a:lnSpc>
              <a:buNone/>
            </a:pPr>
            <a:endParaRPr lang="en-GB" sz="1800" dirty="0">
              <a:latin typeface="Arial" panose="020B0604020202020204" pitchFamily="34" charset="0"/>
              <a:ea typeface="Arial" panose="020B0604020202020204" pitchFamily="34" charset="0"/>
            </a:endParaRPr>
          </a:p>
          <a:p>
            <a:endParaRPr lang="en-GB" sz="1800" b="1" dirty="0">
              <a:solidFill>
                <a:schemeClr val="tx1"/>
              </a:solidFill>
            </a:endParaRPr>
          </a:p>
          <a:p>
            <a:endParaRPr lang="en-GB" sz="1800" dirty="0">
              <a:solidFill>
                <a:schemeClr val="bg2"/>
              </a:solidFill>
            </a:endParaRPr>
          </a:p>
          <a:p>
            <a:pPr marL="342900" lvl="0" indent="-342900" algn="l" rtl="0">
              <a:lnSpc>
                <a:spcPct val="90000"/>
              </a:lnSpc>
              <a:spcBef>
                <a:spcPts val="1000"/>
              </a:spcBef>
              <a:spcAft>
                <a:spcPts val="0"/>
              </a:spcAft>
              <a:buClr>
                <a:srgbClr val="595959"/>
              </a:buClr>
              <a:buSzPct val="100000"/>
              <a:buChar char="•"/>
            </a:pPr>
            <a:endParaRPr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457200" y="683774"/>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b="1" dirty="0"/>
              <a:t>What about the impact of tobacco </a:t>
            </a:r>
            <a:br>
              <a:rPr lang="en-GB" b="1" dirty="0"/>
            </a:br>
            <a:r>
              <a:rPr lang="en-GB" b="1" dirty="0"/>
              <a:t>on the environment?</a:t>
            </a:r>
            <a:endParaRPr b="1" dirty="0"/>
          </a:p>
        </p:txBody>
      </p:sp>
      <p:sp>
        <p:nvSpPr>
          <p:cNvPr id="236" name="Google Shape;236;p26"/>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92500" lnSpcReduction="20000"/>
          </a:bodyPr>
          <a:lstStyle/>
          <a:p>
            <a:pPr marL="342900" indent="-342900">
              <a:lnSpc>
                <a:spcPct val="110000"/>
              </a:lnSpc>
              <a:spcBef>
                <a:spcPts val="0"/>
              </a:spcBef>
            </a:pPr>
            <a:endParaRPr lang="en-GB" dirty="0"/>
          </a:p>
          <a:p>
            <a:pPr marL="342900" indent="-342900">
              <a:lnSpc>
                <a:spcPct val="110000"/>
              </a:lnSpc>
              <a:spcBef>
                <a:spcPts val="0"/>
              </a:spcBef>
            </a:pPr>
            <a:r>
              <a:rPr lang="en-GB" dirty="0"/>
              <a:t>Tobacco growing, curing and manufacturing pollutes the environment, causes soil degradation, biodiversity losses, and deforestation.</a:t>
            </a:r>
          </a:p>
          <a:p>
            <a:pPr marL="342900" indent="-342900">
              <a:lnSpc>
                <a:spcPct val="110000"/>
              </a:lnSpc>
              <a:spcBef>
                <a:spcPts val="0"/>
              </a:spcBef>
            </a:pPr>
            <a:endParaRPr lang="en-GB" dirty="0"/>
          </a:p>
          <a:p>
            <a:pPr marL="342900" indent="-342900">
              <a:lnSpc>
                <a:spcPct val="110000"/>
              </a:lnSpc>
            </a:pPr>
            <a:r>
              <a:rPr lang="en-US" dirty="0"/>
              <a:t>Tobacco cigarettes are the most littered item and the toxic chemicals they contain pollute our pavements, parks, soil, rivers, and the sea with devastating consequences.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ts val="4000"/>
              <a:buFont typeface="Calibri"/>
              <a:buNone/>
            </a:pPr>
            <a:r>
              <a:rPr lang="en-GB" b="1" dirty="0"/>
              <a:t>Impact of tobacco on the environment</a:t>
            </a:r>
            <a:endParaRPr b="1" dirty="0"/>
          </a:p>
        </p:txBody>
      </p:sp>
      <p:sp>
        <p:nvSpPr>
          <p:cNvPr id="243" name="Google Shape;243;p27"/>
          <p:cNvSpPr txBox="1">
            <a:spLocks noGrp="1"/>
          </p:cNvSpPr>
          <p:nvPr>
            <p:ph type="body" idx="1"/>
          </p:nvPr>
        </p:nvSpPr>
        <p:spPr>
          <a:xfrm>
            <a:off x="457200" y="1336917"/>
            <a:ext cx="8229600" cy="2981510"/>
          </a:xfrm>
          <a:prstGeom prst="rect">
            <a:avLst/>
          </a:prstGeom>
          <a:noFill/>
          <a:ln>
            <a:noFill/>
          </a:ln>
        </p:spPr>
        <p:txBody>
          <a:bodyPr spcFirstLastPara="1" wrap="square" lIns="91425" tIns="45700" rIns="91425" bIns="45700" anchor="t" anchorCtr="0">
            <a:normAutofit fontScale="25000" lnSpcReduction="20000"/>
          </a:bodyPr>
          <a:lstStyle/>
          <a:p>
            <a:pPr>
              <a:spcBef>
                <a:spcPts val="0"/>
              </a:spcBef>
              <a:buSzPct val="100000"/>
            </a:pPr>
            <a:r>
              <a:rPr lang="en-GB" sz="8000" dirty="0"/>
              <a:t>Globally the</a:t>
            </a:r>
            <a:r>
              <a:rPr lang="en-US" sz="8000" dirty="0"/>
              <a:t> tobacco industry </a:t>
            </a:r>
            <a:r>
              <a:rPr lang="en-GB" sz="8000" dirty="0"/>
              <a:t>manufactures the equivalent of six trillion cigarettes each year, using 5.3 million hectares of land.</a:t>
            </a:r>
          </a:p>
          <a:p>
            <a:pPr>
              <a:spcBef>
                <a:spcPts val="0"/>
              </a:spcBef>
              <a:buSzPct val="100000"/>
            </a:pPr>
            <a:endParaRPr lang="en-GB" sz="8000" dirty="0"/>
          </a:p>
          <a:p>
            <a:pPr>
              <a:buSzPct val="100000"/>
            </a:pPr>
            <a:r>
              <a:rPr lang="en-US" sz="8000" dirty="0"/>
              <a:t>Every year tobacco costs more than 8 million human lives, and 600 million trees, and 4.5 trillion cigarette filters pollute our pavements, parks, soil, rivers, beaches  and oceans.</a:t>
            </a:r>
          </a:p>
          <a:p>
            <a:pPr>
              <a:buSzPct val="100000"/>
            </a:pPr>
            <a:endParaRPr lang="en-GB" sz="8000" dirty="0"/>
          </a:p>
          <a:p>
            <a:pPr>
              <a:buSzPct val="100000"/>
            </a:pPr>
            <a:r>
              <a:rPr lang="en-GB" sz="8000" dirty="0"/>
              <a:t>Tobacco produces 25 megatons of solid waste, 55 megatons of waste water, almost 84 megatons of CO</a:t>
            </a:r>
            <a:r>
              <a:rPr lang="en-GB" sz="8000" baseline="-25000" dirty="0"/>
              <a:t>2</a:t>
            </a:r>
            <a:r>
              <a:rPr lang="en-GB" sz="8000" dirty="0"/>
              <a:t> emissions to climate change – approximately 0.2% of the global total.</a:t>
            </a:r>
          </a:p>
          <a:p>
            <a:pPr marL="76200" indent="0">
              <a:buSzPct val="100000"/>
              <a:buNone/>
            </a:pPr>
            <a:endParaRPr lang="en-GB" sz="8000" dirty="0"/>
          </a:p>
          <a:p>
            <a:pPr marL="76200" indent="0">
              <a:buSzPct val="100000"/>
              <a:buNone/>
            </a:pPr>
            <a:endParaRPr sz="9600" dirty="0"/>
          </a:p>
          <a:p>
            <a:pPr marL="0" marR="0" lvl="0" indent="0" algn="l" rtl="0">
              <a:lnSpc>
                <a:spcPct val="120000"/>
              </a:lnSpc>
              <a:spcBef>
                <a:spcPts val="0"/>
              </a:spcBef>
              <a:spcAft>
                <a:spcPts val="0"/>
              </a:spcAft>
              <a:buClr>
                <a:srgbClr val="595959"/>
              </a:buClr>
              <a:buSzPct val="100000"/>
              <a:buFont typeface="Arial"/>
              <a:buNone/>
            </a:pPr>
            <a:r>
              <a:rPr lang="en-GB" sz="4300" b="0" i="0" u="none" strike="noStrike" cap="none" dirty="0">
                <a:solidFill>
                  <a:srgbClr val="595959"/>
                </a:solidFill>
                <a:latin typeface="Calibri"/>
                <a:ea typeface="Calibri"/>
                <a:cs typeface="Calibri"/>
                <a:sym typeface="Calibri"/>
              </a:rPr>
              <a:t>More information:</a:t>
            </a:r>
            <a:endParaRPr dirty="0"/>
          </a:p>
          <a:p>
            <a:pPr marL="342900" marR="0" lvl="0" indent="-342900" algn="l" defTabSz="457200" rtl="0" eaLnBrk="1" fontAlgn="auto" latinLnBrk="0" hangingPunct="1">
              <a:lnSpc>
                <a:spcPct val="120000"/>
              </a:lnSpc>
              <a:spcBef>
                <a:spcPts val="0"/>
              </a:spcBef>
              <a:spcAft>
                <a:spcPts val="1000"/>
              </a:spcAft>
              <a:buClrTx/>
              <a:buSzTx/>
              <a:buFont typeface="Arial"/>
              <a:buChar char="•"/>
              <a:tabLst/>
              <a:defRPr/>
            </a:pPr>
            <a:r>
              <a:rPr lang="en-GB" sz="4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WHO. </a:t>
            </a:r>
            <a:r>
              <a:rPr lang="en-GB" sz="4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Tobacco: poisoning our planet</a:t>
            </a:r>
            <a:r>
              <a:rPr lang="en-GB" sz="4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 29 May 2022</a:t>
            </a:r>
            <a:endParaRPr dirty="0"/>
          </a:p>
          <a:p>
            <a:pPr marL="342900" lvl="0" indent="-304800" algn="l" rtl="0">
              <a:spcBef>
                <a:spcPts val="1200"/>
              </a:spcBef>
              <a:spcAft>
                <a:spcPts val="0"/>
              </a:spcAft>
              <a:buClr>
                <a:srgbClr val="595959"/>
              </a:buClr>
              <a:buSzPct val="100000"/>
              <a:buNone/>
            </a:pPr>
            <a:endParaRPr dirty="0"/>
          </a:p>
          <a:p>
            <a:pPr marL="342900" lvl="0" indent="-304800" algn="l" rtl="0">
              <a:spcBef>
                <a:spcPts val="1200"/>
              </a:spcBef>
              <a:spcAft>
                <a:spcPts val="0"/>
              </a:spcAft>
              <a:buClr>
                <a:srgbClr val="595959"/>
              </a:buClr>
              <a:buSzPct val="100000"/>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EDC6D-C850-3ADC-3565-CD530EF128D5}"/>
              </a:ext>
            </a:extLst>
          </p:cNvPr>
          <p:cNvSpPr>
            <a:spLocks noGrp="1"/>
          </p:cNvSpPr>
          <p:nvPr>
            <p:ph type="title"/>
          </p:nvPr>
        </p:nvSpPr>
        <p:spPr>
          <a:xfrm>
            <a:off x="400050" y="716431"/>
            <a:ext cx="8229600" cy="857250"/>
          </a:xfrm>
        </p:spPr>
        <p:txBody>
          <a:bodyPr>
            <a:normAutofit fontScale="90000"/>
          </a:bodyPr>
          <a:lstStyle/>
          <a:p>
            <a:r>
              <a:rPr lang="en-GB" b="1" dirty="0"/>
              <a:t>Supporting families to become smokefree</a:t>
            </a:r>
            <a:br>
              <a:rPr lang="en-GB" b="1" dirty="0"/>
            </a:br>
            <a:endParaRPr lang="en-GB" b="1" dirty="0"/>
          </a:p>
        </p:txBody>
      </p:sp>
      <p:sp>
        <p:nvSpPr>
          <p:cNvPr id="3" name="Text Placeholder 2">
            <a:extLst>
              <a:ext uri="{FF2B5EF4-FFF2-40B4-BE49-F238E27FC236}">
                <a16:creationId xmlns:a16="http://schemas.microsoft.com/office/drawing/2014/main" id="{89FA9547-241F-9772-BE78-39D11FAADE51}"/>
              </a:ext>
            </a:extLst>
          </p:cNvPr>
          <p:cNvSpPr>
            <a:spLocks noGrp="1"/>
          </p:cNvSpPr>
          <p:nvPr>
            <p:ph type="body" idx="1"/>
          </p:nvPr>
        </p:nvSpPr>
        <p:spPr>
          <a:xfrm>
            <a:off x="400050" y="1063416"/>
            <a:ext cx="8229600" cy="3363654"/>
          </a:xfrm>
        </p:spPr>
        <p:txBody>
          <a:bodyPr>
            <a:normAutofit lnSpcReduction="10000"/>
          </a:bodyPr>
          <a:lstStyle/>
          <a:p>
            <a:pPr lvl="0">
              <a:lnSpc>
                <a:spcPct val="120000"/>
              </a:lnSpc>
              <a:spcBef>
                <a:spcPts val="600"/>
              </a:spcBef>
            </a:pPr>
            <a:r>
              <a:rPr lang="en-GB" sz="1200" dirty="0"/>
              <a:t>We need to encourage parents and carers who smoke tobacco to quit</a:t>
            </a:r>
          </a:p>
          <a:p>
            <a:pPr lvl="0">
              <a:lnSpc>
                <a:spcPct val="120000"/>
              </a:lnSpc>
              <a:spcBef>
                <a:spcPts val="600"/>
              </a:spcBef>
            </a:pPr>
            <a:r>
              <a:rPr lang="en-GB" sz="1200" dirty="0"/>
              <a:t>When a cigarette burns it gives off thousands of toxic chemicals to anyone inhaling it directly or indirectly – known as </a:t>
            </a:r>
            <a:r>
              <a:rPr lang="en-GB" sz="1200" dirty="0" err="1"/>
              <a:t>secondhand</a:t>
            </a:r>
            <a:r>
              <a:rPr lang="en-GB" sz="1200" dirty="0"/>
              <a:t> smoke</a:t>
            </a:r>
          </a:p>
          <a:p>
            <a:pPr lvl="0">
              <a:lnSpc>
                <a:spcPct val="120000"/>
              </a:lnSpc>
              <a:spcBef>
                <a:spcPts val="600"/>
              </a:spcBef>
            </a:pPr>
            <a:r>
              <a:rPr lang="en-GB" sz="1200" dirty="0"/>
              <a:t>Children who live with someone who smokes tobacco are around three times more likely to become smokers themselves, compared to children from non-smoking households.</a:t>
            </a:r>
          </a:p>
          <a:p>
            <a:pPr lvl="0">
              <a:lnSpc>
                <a:spcPct val="120000"/>
              </a:lnSpc>
              <a:spcBef>
                <a:spcPts val="600"/>
              </a:spcBef>
            </a:pPr>
            <a:r>
              <a:rPr lang="en-GB" sz="1200" dirty="0"/>
              <a:t>Children who are subjected to </a:t>
            </a:r>
            <a:r>
              <a:rPr lang="en-GB" sz="1200" dirty="0" err="1"/>
              <a:t>secondhand</a:t>
            </a:r>
            <a:r>
              <a:rPr lang="en-GB" sz="1200" dirty="0"/>
              <a:t> smoke are more likely to develop headaches and nausea, asthma, chest infections like pneumonia and bronchitis, meningitis, ear infections, coughs and colds</a:t>
            </a:r>
          </a:p>
          <a:p>
            <a:pPr lvl="0">
              <a:lnSpc>
                <a:spcPct val="120000"/>
              </a:lnSpc>
              <a:spcBef>
                <a:spcPts val="600"/>
              </a:spcBef>
            </a:pPr>
            <a:r>
              <a:rPr lang="en-GB" sz="1200" dirty="0"/>
              <a:t>For adults, both smoking and </a:t>
            </a:r>
            <a:r>
              <a:rPr lang="en-GB" sz="1200" dirty="0" err="1"/>
              <a:t>secondhand</a:t>
            </a:r>
            <a:r>
              <a:rPr lang="en-GB" sz="1200" dirty="0"/>
              <a:t> smoke raises the risks of lung cancer, heart disease and stroke, COPD asthma and dementia. There are also risks to unborn babies.</a:t>
            </a:r>
          </a:p>
          <a:p>
            <a:pPr lvl="0">
              <a:lnSpc>
                <a:spcPct val="120000"/>
              </a:lnSpc>
              <a:spcBef>
                <a:spcPts val="600"/>
              </a:spcBef>
            </a:pPr>
            <a:r>
              <a:rPr lang="en-GB" sz="1200" dirty="0"/>
              <a:t>Quitting smoking means parents and carers are less likely to become unwell, be off work and lose out financially – quitting will make them healthier and better off, as well as protect their families from </a:t>
            </a:r>
            <a:r>
              <a:rPr lang="en-GB" sz="1200" dirty="0" err="1"/>
              <a:t>secondhand</a:t>
            </a:r>
            <a:r>
              <a:rPr lang="en-GB" sz="1200" dirty="0"/>
              <a:t> smoke</a:t>
            </a:r>
          </a:p>
          <a:p>
            <a:pPr lvl="0">
              <a:lnSpc>
                <a:spcPct val="120000"/>
              </a:lnSpc>
              <a:spcBef>
                <a:spcPts val="600"/>
              </a:spcBef>
            </a:pPr>
            <a:r>
              <a:rPr lang="en-GB" sz="1200" dirty="0"/>
              <a:t>Lots of options available to quit tobacco, including quitting aids, switching completely to vaping and getting support from the local stop smoking service.</a:t>
            </a:r>
            <a:r>
              <a:rPr lang="en-GB" sz="1400" dirty="0">
                <a:hlinkClick r:id="rId2"/>
              </a:rPr>
              <a:t> Quit smoking - Better Health - NHS</a:t>
            </a:r>
            <a:endParaRPr lang="en-GB" sz="1200" dirty="0"/>
          </a:p>
          <a:p>
            <a:pPr>
              <a:lnSpc>
                <a:spcPct val="120000"/>
              </a:lnSpc>
              <a:spcBef>
                <a:spcPts val="600"/>
              </a:spcBef>
            </a:pPr>
            <a:endParaRPr lang="en-GB" sz="1200" dirty="0"/>
          </a:p>
          <a:p>
            <a:pPr>
              <a:lnSpc>
                <a:spcPct val="120000"/>
              </a:lnSpc>
              <a:spcBef>
                <a:spcPts val="600"/>
              </a:spcBef>
            </a:pPr>
            <a:endParaRPr lang="en-GB" sz="500" dirty="0"/>
          </a:p>
        </p:txBody>
      </p:sp>
    </p:spTree>
    <p:extLst>
      <p:ext uri="{BB962C8B-B14F-4D97-AF65-F5344CB8AC3E}">
        <p14:creationId xmlns:p14="http://schemas.microsoft.com/office/powerpoint/2010/main" val="3069886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457200" y="2510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b="1" dirty="0"/>
              <a:t>Classroom discussion</a:t>
            </a:r>
            <a:endParaRPr b="1" dirty="0"/>
          </a:p>
        </p:txBody>
      </p:sp>
      <p:sp>
        <p:nvSpPr>
          <p:cNvPr id="255" name="Google Shape;255;p29"/>
          <p:cNvSpPr txBox="1">
            <a:spLocks noGrp="1"/>
          </p:cNvSpPr>
          <p:nvPr>
            <p:ph type="body" idx="1"/>
          </p:nvPr>
        </p:nvSpPr>
        <p:spPr>
          <a:xfrm>
            <a:off x="571500" y="1132481"/>
            <a:ext cx="8229600" cy="2878538"/>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rgbClr val="595959"/>
              </a:buClr>
              <a:buSzPts val="2400"/>
              <a:buNone/>
            </a:pPr>
            <a:r>
              <a:rPr lang="en-GB" dirty="0"/>
              <a:t>Key questions:</a:t>
            </a:r>
            <a:endParaRPr dirty="0"/>
          </a:p>
          <a:p>
            <a:pPr marL="342900" indent="-342900"/>
            <a:r>
              <a:rPr lang="en-GB" dirty="0"/>
              <a:t>What do they know about smoking?</a:t>
            </a:r>
          </a:p>
          <a:p>
            <a:pPr marL="800100" lvl="1" indent="-342900">
              <a:buSzPts val="2400"/>
              <a:buChar char="•"/>
            </a:pPr>
            <a:r>
              <a:rPr lang="en-GB" sz="2400" dirty="0"/>
              <a:t>…and what do they know about vaping…?</a:t>
            </a:r>
          </a:p>
          <a:p>
            <a:pPr marL="800100" lvl="1" indent="-342900">
              <a:buSzPts val="2400"/>
              <a:buChar char="•"/>
            </a:pPr>
            <a:r>
              <a:rPr lang="en-GB" sz="2400" dirty="0"/>
              <a:t>…what is the difference?</a:t>
            </a:r>
          </a:p>
          <a:p>
            <a:pPr marL="342900" indent="-342900"/>
            <a:r>
              <a:rPr lang="en-GB" dirty="0"/>
              <a:t>Why do they think young people smoke or vape?</a:t>
            </a:r>
          </a:p>
          <a:p>
            <a:pPr marL="342900" lvl="0" indent="-342900" algn="l" rtl="0">
              <a:spcBef>
                <a:spcPts val="1200"/>
              </a:spcBef>
              <a:spcAft>
                <a:spcPts val="0"/>
              </a:spcAft>
              <a:buClr>
                <a:srgbClr val="595959"/>
              </a:buClr>
              <a:buSzPts val="2400"/>
              <a:buChar char="•"/>
            </a:pPr>
            <a:r>
              <a:rPr lang="en-GB" dirty="0"/>
              <a:t>What impact does smoking or vaping have on their lives?</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0"/>
          <p:cNvSpPr txBox="1">
            <a:spLocks noGrp="1"/>
          </p:cNvSpPr>
          <p:nvPr>
            <p:ph type="title"/>
          </p:nvPr>
        </p:nvSpPr>
        <p:spPr>
          <a:xfrm>
            <a:off x="334735" y="283724"/>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kumimoji="0" lang="en-GB" sz="3600" b="1" i="0" u="none" strike="noStrike" kern="0" cap="none" spc="0" normalizeH="0" baseline="0" noProof="0" dirty="0">
                <a:ln>
                  <a:noFill/>
                </a:ln>
                <a:solidFill>
                  <a:srgbClr val="F09032"/>
                </a:solidFill>
                <a:effectLst/>
                <a:uLnTx/>
                <a:uFillTx/>
                <a:latin typeface="Calibri"/>
                <a:ea typeface="Calibri"/>
                <a:cs typeface="Calibri"/>
                <a:sym typeface="Calibri"/>
              </a:rPr>
              <a:t>Classroom discussion</a:t>
            </a:r>
            <a:endParaRPr sz="3600" b="1" dirty="0"/>
          </a:p>
        </p:txBody>
      </p:sp>
      <p:sp>
        <p:nvSpPr>
          <p:cNvPr id="261" name="Google Shape;261;p30"/>
          <p:cNvSpPr txBox="1">
            <a:spLocks noGrp="1"/>
          </p:cNvSpPr>
          <p:nvPr>
            <p:ph type="body" idx="1"/>
          </p:nvPr>
        </p:nvSpPr>
        <p:spPr>
          <a:xfrm>
            <a:off x="457200" y="1026674"/>
            <a:ext cx="8229600" cy="336571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spcBef>
                <a:spcPts val="0"/>
              </a:spcBef>
              <a:spcAft>
                <a:spcPts val="0"/>
              </a:spcAft>
              <a:buClr>
                <a:srgbClr val="595959"/>
              </a:buClr>
              <a:buSzPct val="100000"/>
              <a:buNone/>
            </a:pPr>
            <a:r>
              <a:rPr lang="en-GB" sz="2000" b="1" dirty="0"/>
              <a:t>Key questions:</a:t>
            </a:r>
            <a:endParaRPr b="1" dirty="0"/>
          </a:p>
          <a:p>
            <a:pPr marL="342900" lvl="0" indent="-342900" algn="l" rtl="0">
              <a:spcBef>
                <a:spcPts val="1200"/>
              </a:spcBef>
              <a:spcAft>
                <a:spcPts val="0"/>
              </a:spcAft>
              <a:buClr>
                <a:srgbClr val="595959"/>
              </a:buClr>
              <a:buSzPct val="100000"/>
              <a:buChar char="•"/>
            </a:pPr>
            <a:r>
              <a:rPr lang="en-GB" sz="2000" dirty="0"/>
              <a:t>Discuss the different reasons why children may smoke or vape – give examples such as wanting to fit in socially, curiosity, social anxiety, aligning with own social group, stress, perceived kudos, peer pressure (direct/indirect). </a:t>
            </a:r>
          </a:p>
          <a:p>
            <a:pPr marL="342900" lvl="0" indent="-342900" algn="l" rtl="0">
              <a:spcBef>
                <a:spcPts val="1200"/>
              </a:spcBef>
              <a:spcAft>
                <a:spcPts val="0"/>
              </a:spcAft>
              <a:buClr>
                <a:srgbClr val="595959"/>
              </a:buClr>
              <a:buSzPct val="100000"/>
              <a:buChar char="•"/>
            </a:pPr>
            <a:r>
              <a:rPr lang="en-GB" sz="2000" dirty="0"/>
              <a:t>Talk through effective ways to respond if they ever feel pressured to try either and practise responding together. More information can be found here to support these conversations - </a:t>
            </a:r>
            <a:r>
              <a:rPr lang="en-GB" sz="2000" u="sng" dirty="0">
                <a:solidFill>
                  <a:schemeClr val="hlink"/>
                </a:solidFill>
                <a:hlinkClick r:id="rId3"/>
              </a:rPr>
              <a:t>Feeling pressured to take drugs? Here are 10 ways to deal with it | FRANK (talktofrank.com)</a:t>
            </a:r>
            <a:r>
              <a:rPr lang="en-GB" sz="2000" u="sng" dirty="0">
                <a:solidFill>
                  <a:schemeClr val="hlink"/>
                </a:solidFill>
              </a:rPr>
              <a:t>.</a:t>
            </a:r>
            <a:endParaRPr sz="2000" dirty="0"/>
          </a:p>
          <a:p>
            <a:pPr marL="342900" lvl="0" indent="-342900" algn="l" rtl="0">
              <a:spcBef>
                <a:spcPts val="1200"/>
              </a:spcBef>
              <a:spcAft>
                <a:spcPts val="0"/>
              </a:spcAft>
              <a:buClr>
                <a:srgbClr val="595959"/>
              </a:buClr>
              <a:buSzPct val="100000"/>
              <a:buChar char="•"/>
            </a:pPr>
            <a:r>
              <a:rPr lang="en-GB" sz="2000" dirty="0"/>
              <a:t>Explain the facts.</a:t>
            </a:r>
            <a:endParaRPr dirty="0"/>
          </a:p>
          <a:p>
            <a:pPr marL="342900" lvl="0" indent="-342900" algn="l" rtl="0">
              <a:spcBef>
                <a:spcPts val="1200"/>
              </a:spcBef>
              <a:spcAft>
                <a:spcPts val="0"/>
              </a:spcAft>
              <a:buClr>
                <a:srgbClr val="595959"/>
              </a:buClr>
              <a:buSzPct val="100000"/>
              <a:buChar char="•"/>
            </a:pPr>
            <a:r>
              <a:rPr lang="en-GB" sz="2000" dirty="0"/>
              <a:t>Discuss why nicotine vapes are not for non-smokers and children and young people but </a:t>
            </a:r>
            <a:br>
              <a:rPr lang="en-GB" sz="2000" dirty="0"/>
            </a:br>
            <a:r>
              <a:rPr lang="en-GB" sz="2000" dirty="0"/>
              <a:t>are an effective quitting aid for adult smokers.</a:t>
            </a:r>
          </a:p>
          <a:p>
            <a:pPr marL="342900" indent="-342900">
              <a:buSzPct val="100000"/>
            </a:pPr>
            <a:r>
              <a:rPr lang="en-GB" sz="2000" dirty="0"/>
              <a:t>Direct young people who have concerns to talk someone they trust and can be honest with, a teacher, parent or friend.</a:t>
            </a:r>
          </a:p>
          <a:p>
            <a:pPr marL="342900" lvl="0" indent="-342900" algn="l" rtl="0">
              <a:spcBef>
                <a:spcPts val="1200"/>
              </a:spcBef>
              <a:spcAft>
                <a:spcPts val="0"/>
              </a:spcAft>
              <a:buClr>
                <a:srgbClr val="595959"/>
              </a:buClr>
              <a:buSzPct val="100000"/>
              <a:buChar char="•"/>
            </a:pPr>
            <a:endParaRPr lang="en-GB" sz="2000" dirty="0"/>
          </a:p>
          <a:p>
            <a:pPr marL="342900" lvl="0" indent="-342900" algn="l" rtl="0">
              <a:spcBef>
                <a:spcPts val="1200"/>
              </a:spcBef>
              <a:spcAft>
                <a:spcPts val="0"/>
              </a:spcAft>
              <a:buClr>
                <a:srgbClr val="595959"/>
              </a:buClr>
              <a:buSzPct val="100000"/>
              <a:buChar char="•"/>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1"/>
          <p:cNvSpPr txBox="1">
            <a:spLocks noGrp="1"/>
          </p:cNvSpPr>
          <p:nvPr>
            <p:ph type="title"/>
          </p:nvPr>
        </p:nvSpPr>
        <p:spPr>
          <a:xfrm>
            <a:off x="383721" y="70795"/>
            <a:ext cx="8229600" cy="857250"/>
          </a:xfrm>
        </p:spPr>
        <p:txBody>
          <a:bodyPr>
            <a:normAutofit/>
          </a:bodyPr>
          <a:lstStyle/>
          <a:p>
            <a:pPr lvl="0"/>
            <a:r>
              <a:rPr lang="en-GB" sz="3600" b="1" dirty="0"/>
              <a:t>Support and Advice</a:t>
            </a:r>
          </a:p>
        </p:txBody>
      </p:sp>
      <p:sp>
        <p:nvSpPr>
          <p:cNvPr id="267" name="Google Shape;267;p31"/>
          <p:cNvSpPr txBox="1">
            <a:spLocks noGrp="1"/>
          </p:cNvSpPr>
          <p:nvPr>
            <p:ph type="body" idx="1"/>
          </p:nvPr>
        </p:nvSpPr>
        <p:spPr>
          <a:xfrm>
            <a:off x="457200" y="723937"/>
            <a:ext cx="8229600" cy="3888884"/>
          </a:xfrm>
        </p:spPr>
        <p:txBody>
          <a:bodyPr>
            <a:normAutofit lnSpcReduction="10000"/>
          </a:bodyPr>
          <a:lstStyle/>
          <a:p>
            <a:pPr lvl="0"/>
            <a:r>
              <a:rPr lang="en-GB" sz="1700" dirty="0"/>
              <a:t>If a young person confides that they are a smoker or a vaper try to understand why they are smoking or vaping by asking questions like “What do you enjoy about smoking or vaping?” Or “How does smoking or vaping make you feel?”. Understanding this might help you to understand their needs and discuss other ways to meet their needs.  </a:t>
            </a:r>
          </a:p>
          <a:p>
            <a:pPr lvl="0"/>
            <a:r>
              <a:rPr lang="en-GB" sz="1700" dirty="0"/>
              <a:t>Make a referral, where appropriate, to the school nurse, pastoral lead, safeguarding lead who can then seek support re: vaping or stopping smoking.</a:t>
            </a:r>
          </a:p>
          <a:p>
            <a:pPr lvl="0"/>
            <a:r>
              <a:rPr lang="en-GB" sz="1700" dirty="0"/>
              <a:t>Additionally, children and young people can be directed to Talk to FRANK </a:t>
            </a:r>
            <a:r>
              <a:rPr lang="en-GB" sz="1700" dirty="0">
                <a:hlinkClick r:id="rId3"/>
              </a:rPr>
              <a:t>www.talktofrank.com</a:t>
            </a:r>
            <a:r>
              <a:rPr lang="en-GB" sz="1700" dirty="0"/>
              <a:t> or can call 0300 123 6600 (24 hours a day, 7 days a week) for friendly and confidential advice. </a:t>
            </a:r>
          </a:p>
          <a:p>
            <a:pPr lvl="0"/>
            <a:r>
              <a:rPr lang="en-GB" sz="1700" dirty="0"/>
              <a:t>Provide information on the school smoking and vaping policies – young people should not be excluded from school for vaping or smoking, unless it is associated with other disruptive behaviour which justifies this. </a:t>
            </a:r>
          </a:p>
          <a:p>
            <a:pPr lvl="0"/>
            <a:endParaRPr lang="en-GB" dirty="0">
              <a:highlight>
                <a:srgbClr val="FFFF00"/>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2"/>
          <p:cNvSpPr txBox="1">
            <a:spLocks noGrp="1"/>
          </p:cNvSpPr>
          <p:nvPr>
            <p:ph type="title"/>
          </p:nvPr>
        </p:nvSpPr>
        <p:spPr>
          <a:xfrm>
            <a:off x="457200" y="406189"/>
            <a:ext cx="8229600" cy="857250"/>
          </a:xfrm>
        </p:spPr>
        <p:txBody>
          <a:bodyPr>
            <a:normAutofit/>
          </a:bodyPr>
          <a:lstStyle/>
          <a:p>
            <a:pPr lvl="0"/>
            <a:r>
              <a:rPr lang="en-GB" sz="3600" b="1" dirty="0"/>
              <a:t>Further reading and helpful info</a:t>
            </a:r>
          </a:p>
        </p:txBody>
      </p:sp>
      <p:sp>
        <p:nvSpPr>
          <p:cNvPr id="273" name="Google Shape;273;p32"/>
          <p:cNvSpPr txBox="1">
            <a:spLocks noGrp="1"/>
          </p:cNvSpPr>
          <p:nvPr>
            <p:ph type="body" idx="1"/>
          </p:nvPr>
        </p:nvSpPr>
        <p:spPr>
          <a:xfrm>
            <a:off x="612321" y="1134836"/>
            <a:ext cx="4269922" cy="3662119"/>
          </a:xfrm>
        </p:spPr>
        <p:txBody>
          <a:bodyPr>
            <a:normAutofit fontScale="47500" lnSpcReduction="20000"/>
          </a:bodyPr>
          <a:lstStyle/>
          <a:p>
            <a:r>
              <a:rPr lang="en-GB" dirty="0">
                <a:hlinkClick r:id="rId3"/>
              </a:rPr>
              <a:t>www.smokefreesheffield.org</a:t>
            </a:r>
            <a:endParaRPr lang="en-GB" dirty="0"/>
          </a:p>
          <a:p>
            <a:r>
              <a:rPr lang="en-GB" u="sng" dirty="0">
                <a:hlinkClick r:id="rId4"/>
              </a:rPr>
              <a:t>https://ash.org.uk/key-topics/vaping-what-you-need-to-know</a:t>
            </a:r>
            <a:endParaRPr lang="en-GB" dirty="0"/>
          </a:p>
          <a:p>
            <a:r>
              <a:rPr lang="en-GB" u="sng" dirty="0">
                <a:hlinkClick r:id="rId5"/>
              </a:rPr>
              <a:t>https://ash.org.uk/key-topics/youth-vaping</a:t>
            </a:r>
            <a:endParaRPr lang="en-GB" dirty="0"/>
          </a:p>
          <a:p>
            <a:r>
              <a:rPr lang="en-GB" u="sng" dirty="0">
                <a:hlinkClick r:id="rId6"/>
              </a:rPr>
              <a:t>https://ash.org.uk/resources/view/use-of-e-cigarettes-among-young-people-in-great-britain</a:t>
            </a:r>
            <a:endParaRPr lang="en-GB" dirty="0"/>
          </a:p>
          <a:p>
            <a:r>
              <a:rPr lang="en-GB" u="sng" dirty="0">
                <a:hlinkClick r:id="rId7"/>
              </a:rPr>
              <a:t>https://ash.org.uk/resources/view/addressing-common-myths-about-vaping-putting-the-evidence-in-context</a:t>
            </a:r>
            <a:endParaRPr lang="en-GB" dirty="0"/>
          </a:p>
          <a:p>
            <a:r>
              <a:rPr lang="en-GB" dirty="0"/>
              <a:t>NCSCT resources on young people and quitting vaping </a:t>
            </a:r>
            <a:r>
              <a:rPr lang="en-GB" u="sng" dirty="0">
                <a:hlinkClick r:id="rId8"/>
              </a:rPr>
              <a:t>https://www.ncsct.co.uk/publications/young-people-stopping-vaping</a:t>
            </a:r>
            <a:endParaRPr lang="en-GB" dirty="0">
              <a:hlinkClick r:id="rId9"/>
            </a:endParaRPr>
          </a:p>
          <a:p>
            <a:r>
              <a:rPr lang="en-GB" dirty="0">
                <a:hlinkClick r:id="rId10"/>
              </a:rPr>
              <a:t>Vapes | FRANK (talktofrank.com)</a:t>
            </a:r>
            <a:endParaRPr lang="en-GB" dirty="0"/>
          </a:p>
          <a:p>
            <a:r>
              <a:rPr lang="en-GB" dirty="0">
                <a:hlinkClick r:id="rId11"/>
              </a:rPr>
              <a:t>https://www.gov.uk/government/publications/nicotine-vaping-in-england-2022-evidence-update</a:t>
            </a:r>
            <a:endParaRPr lang="en-GB" dirty="0"/>
          </a:p>
          <a:p>
            <a:endParaRPr lang="en-GB" dirty="0"/>
          </a:p>
        </p:txBody>
      </p:sp>
      <p:sp>
        <p:nvSpPr>
          <p:cNvPr id="3" name="TextBox 2">
            <a:extLst>
              <a:ext uri="{FF2B5EF4-FFF2-40B4-BE49-F238E27FC236}">
                <a16:creationId xmlns:a16="http://schemas.microsoft.com/office/drawing/2014/main" id="{9ADE6BD2-1810-7C44-B208-2767DCECBD30}"/>
              </a:ext>
            </a:extLst>
          </p:cNvPr>
          <p:cNvSpPr txBox="1"/>
          <p:nvPr/>
        </p:nvSpPr>
        <p:spPr>
          <a:xfrm>
            <a:off x="5037364" y="1559380"/>
            <a:ext cx="3551465" cy="1384995"/>
          </a:xfrm>
          <a:prstGeom prst="rect">
            <a:avLst/>
          </a:prstGeom>
          <a:noFill/>
        </p:spPr>
        <p:txBody>
          <a:bodyPr wrap="square">
            <a:spAutoFit/>
          </a:bodyPr>
          <a:lstStyle/>
          <a:p>
            <a:r>
              <a:rPr lang="en-GB" sz="1400" dirty="0">
                <a:solidFill>
                  <a:srgbClr val="002060"/>
                </a:solidFill>
                <a:latin typeface="Calibri" panose="020F0502020204030204" pitchFamily="34" charset="0"/>
                <a:cs typeface="Calibri" panose="020F0502020204030204" pitchFamily="34" charset="0"/>
              </a:rPr>
              <a:t>If you know of anyone who does sell vapes or tobacco illegally, you can report them to trading standards either via the local council or through the Citizens Advice online portal: </a:t>
            </a:r>
            <a:r>
              <a:rPr lang="en-GB" sz="1400" u="sng" dirty="0">
                <a:solidFill>
                  <a:srgbClr val="002060"/>
                </a:solidFill>
                <a:latin typeface="Calibri" panose="020F0502020204030204" pitchFamily="34" charset="0"/>
                <a:cs typeface="Calibri" panose="020F0502020204030204" pitchFamily="34" charset="0"/>
                <a:hlinkClick r:id="rId12"/>
              </a:rPr>
              <a:t>www.citizensadvice.org.uk/consumer/</a:t>
            </a:r>
            <a:endParaRPr lang="en-GB" sz="1400" dirty="0">
              <a:solidFill>
                <a:srgbClr val="002060"/>
              </a:solidFill>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2358-8531-B5A9-C8DE-2A61714C0713}"/>
              </a:ext>
            </a:extLst>
          </p:cNvPr>
          <p:cNvSpPr>
            <a:spLocks noGrp="1"/>
          </p:cNvSpPr>
          <p:nvPr>
            <p:ph type="title"/>
          </p:nvPr>
        </p:nvSpPr>
        <p:spPr>
          <a:xfrm>
            <a:off x="714715" y="122464"/>
            <a:ext cx="7355342" cy="857250"/>
          </a:xfrm>
        </p:spPr>
        <p:txBody>
          <a:bodyPr>
            <a:normAutofit/>
          </a:bodyPr>
          <a:lstStyle/>
          <a:p>
            <a:r>
              <a:rPr lang="en-GB" b="1" i="0" dirty="0">
                <a:effectLst/>
                <a:latin typeface="Calibri" panose="020F0502020204030204" pitchFamily="34" charset="0"/>
                <a:ea typeface="Cambria Math" panose="02040503050406030204" pitchFamily="18" charset="0"/>
                <a:cs typeface="Calibri" panose="020F0502020204030204" pitchFamily="34" charset="0"/>
              </a:rPr>
              <a:t>What is a vape device?</a:t>
            </a:r>
            <a:endParaRPr lang="en-GB"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E50AE9A-C85E-E09C-84BC-1B4885B162D9}"/>
              </a:ext>
            </a:extLst>
          </p:cNvPr>
          <p:cNvSpPr>
            <a:spLocks noGrp="1"/>
          </p:cNvSpPr>
          <p:nvPr>
            <p:ph idx="1"/>
          </p:nvPr>
        </p:nvSpPr>
        <p:spPr>
          <a:xfrm>
            <a:off x="507838" y="744988"/>
            <a:ext cx="7125770" cy="2837684"/>
          </a:xfrm>
        </p:spPr>
        <p:txBody>
          <a:bodyPr>
            <a:noAutofit/>
          </a:bodyPr>
          <a:lstStyle/>
          <a:p>
            <a:pPr marL="0" indent="0" algn="l">
              <a:buNone/>
            </a:pPr>
            <a:r>
              <a:rPr lang="en-GB"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are a variety of vape devices (which are also known as e-cigarettes). The names and type of devices keep </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changing </a:t>
            </a:r>
            <a:r>
              <a:rPr lang="en-GB"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new ones come on to the market frequently. Below are the main types of vapes currently available:</a:t>
            </a:r>
          </a:p>
          <a:p>
            <a:pPr algn="l">
              <a:buFont typeface="Arial" panose="020B0604020202020204" pitchFamily="34" charset="0"/>
              <a:buChar char="•"/>
            </a:pPr>
            <a:r>
              <a:rPr lang="en-GB"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vape bars shaped like a highlighter pen (rechargeable and refillable with e-liquid capsules)</a:t>
            </a:r>
          </a:p>
          <a:p>
            <a:pPr algn="l">
              <a:buFont typeface="Arial" panose="020B0604020202020204" pitchFamily="34" charset="0"/>
              <a:buChar char="•"/>
            </a:pPr>
            <a:r>
              <a:rPr lang="en-GB"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compact pod devices shaped like a flash drive or pebble (rechargeable and refillable with e-liquid capsules)</a:t>
            </a:r>
          </a:p>
          <a:p>
            <a:pPr algn="l">
              <a:buFont typeface="Arial" panose="020B0604020202020204" pitchFamily="34" charset="0"/>
              <a:buChar char="•"/>
            </a:pPr>
            <a:r>
              <a:rPr lang="en-GB"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vape pens with a tank you fill with e-liquid, and a replaceable coil and rechargeable battery</a:t>
            </a:r>
          </a:p>
          <a:p>
            <a:pPr algn="l">
              <a:buFont typeface="Arial" panose="020B0604020202020204" pitchFamily="34" charset="0"/>
              <a:buChar char="•"/>
            </a:pPr>
            <a:r>
              <a:rPr lang="en-GB"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customisable devices with variable power (these are more difficult to use and need more maintenance)</a:t>
            </a:r>
          </a:p>
          <a:p>
            <a:pPr algn="l">
              <a:buFont typeface="Arial" panose="020B0604020202020204" pitchFamily="34" charset="0"/>
              <a:buChar char="•"/>
            </a:pPr>
            <a:r>
              <a:rPr lang="en-GB" sz="1400" dirty="0">
                <a:latin typeface="Calibri" panose="020F0502020204030204" pitchFamily="34" charset="0"/>
                <a:ea typeface="Calibri" panose="020F0502020204030204" pitchFamily="34" charset="0"/>
                <a:cs typeface="Calibri" panose="020F0502020204030204" pitchFamily="34" charset="0"/>
                <a:hlinkClick r:id="rId2"/>
              </a:rPr>
              <a:t>Vaping to quit smoking - Better Health - NHS (www.nhs.uk)</a:t>
            </a:r>
            <a:endParaRPr lang="en-GB" sz="1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045B92D-8E0A-FACF-153A-68F97BEDDC85}"/>
              </a:ext>
            </a:extLst>
          </p:cNvPr>
          <p:cNvPicPr>
            <a:picLocks noChangeAspect="1"/>
          </p:cNvPicPr>
          <p:nvPr/>
        </p:nvPicPr>
        <p:blipFill>
          <a:blip r:embed="rId3"/>
          <a:stretch>
            <a:fillRect/>
          </a:stretch>
        </p:blipFill>
        <p:spPr>
          <a:xfrm>
            <a:off x="7625444" y="2247218"/>
            <a:ext cx="1518556" cy="2151294"/>
          </a:xfrm>
          <a:prstGeom prst="rect">
            <a:avLst/>
          </a:prstGeom>
        </p:spPr>
      </p:pic>
    </p:spTree>
    <p:extLst>
      <p:ext uri="{BB962C8B-B14F-4D97-AF65-F5344CB8AC3E}">
        <p14:creationId xmlns:p14="http://schemas.microsoft.com/office/powerpoint/2010/main" val="138676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6F69-5F6F-0099-0046-27AD76B4ACD4}"/>
              </a:ext>
            </a:extLst>
          </p:cNvPr>
          <p:cNvSpPr>
            <a:spLocks noGrp="1"/>
          </p:cNvSpPr>
          <p:nvPr>
            <p:ph type="title"/>
          </p:nvPr>
        </p:nvSpPr>
        <p:spPr>
          <a:xfrm>
            <a:off x="465364" y="642953"/>
            <a:ext cx="8229600" cy="713149"/>
          </a:xfrm>
        </p:spPr>
        <p:txBody>
          <a:bodyPr>
            <a:normAutofit fontScale="90000"/>
          </a:bodyPr>
          <a:lstStyle/>
          <a:p>
            <a:r>
              <a:rPr lang="en-GB" sz="3100" b="1" dirty="0"/>
              <a:t>ASH Smokefree GB Youth Survey on vaping </a:t>
            </a:r>
            <a:br>
              <a:rPr lang="en-GB" sz="3100" b="1" dirty="0"/>
            </a:br>
            <a:r>
              <a:rPr lang="en-GB" sz="3100" b="1" dirty="0"/>
              <a:t>among 11–17-year-olds in Great Britain - 2025</a:t>
            </a:r>
            <a:r>
              <a:rPr lang="en-GB" b="1" dirty="0"/>
              <a:t>.</a:t>
            </a:r>
            <a:endParaRPr lang="en-GB" dirty="0"/>
          </a:p>
        </p:txBody>
      </p:sp>
      <p:sp>
        <p:nvSpPr>
          <p:cNvPr id="3" name="Text Placeholder 2">
            <a:extLst>
              <a:ext uri="{FF2B5EF4-FFF2-40B4-BE49-F238E27FC236}">
                <a16:creationId xmlns:a16="http://schemas.microsoft.com/office/drawing/2014/main" id="{7A2E9D5C-3B3D-E2AA-2267-3354F9B81A57}"/>
              </a:ext>
            </a:extLst>
          </p:cNvPr>
          <p:cNvSpPr>
            <a:spLocks noGrp="1"/>
          </p:cNvSpPr>
          <p:nvPr>
            <p:ph type="body" idx="1"/>
          </p:nvPr>
        </p:nvSpPr>
        <p:spPr>
          <a:xfrm>
            <a:off x="508145" y="1278565"/>
            <a:ext cx="5061857" cy="3698881"/>
          </a:xfrm>
        </p:spPr>
        <p:txBody>
          <a:bodyPr>
            <a:normAutofit fontScale="47500" lnSpcReduction="20000"/>
          </a:bodyPr>
          <a:lstStyle/>
          <a:p>
            <a:pPr marL="76200" indent="0" fontAlgn="base">
              <a:buNone/>
            </a:pPr>
            <a:r>
              <a:rPr lang="en-GB" sz="2500" b="1" dirty="0"/>
              <a:t>Key findings include:</a:t>
            </a:r>
          </a:p>
          <a:p>
            <a:pPr marL="76200" indent="0" fontAlgn="base">
              <a:buNone/>
            </a:pPr>
            <a:r>
              <a:rPr lang="en-GB" sz="2500" b="1" dirty="0"/>
              <a:t>It remains the case that most children and young people don’t vape or smoke, and rates of vaping have plateaued both for ever tried and current use. However,</a:t>
            </a:r>
          </a:p>
          <a:p>
            <a:pPr fontAlgn="base"/>
            <a:r>
              <a:rPr lang="en-GB" sz="2500" b="1" dirty="0"/>
              <a:t>20% of 11–17-year-olds have tried vaping, an estimated 1.1 million. This is unchanged since 2023.</a:t>
            </a:r>
          </a:p>
          <a:p>
            <a:pPr fontAlgn="base"/>
            <a:r>
              <a:rPr lang="en-GB" sz="2500" b="1" dirty="0"/>
              <a:t>7% currently vape , an estimated 400k, with 40% vaping daily, an estimated 160k. Current use has been static since 2022.</a:t>
            </a:r>
          </a:p>
          <a:p>
            <a:pPr fontAlgn="base"/>
            <a:r>
              <a:rPr lang="en-GB" sz="2500" b="1" dirty="0"/>
              <a:t>Ever smoking among youth increased from 14% in 2023 to 21% in 2025, raising concerns.</a:t>
            </a:r>
          </a:p>
          <a:p>
            <a:pPr fontAlgn="base"/>
            <a:r>
              <a:rPr lang="en-GB" sz="2500" b="1" dirty="0"/>
              <a:t>Perceived harm from vaping is increasing: 63% of young people  (wrongly) believe vaping is as or more harmful than smoking. </a:t>
            </a:r>
          </a:p>
          <a:p>
            <a:pPr marL="76200" indent="0">
              <a:buNone/>
            </a:pPr>
            <a:r>
              <a:rPr lang="en-GB" dirty="0">
                <a:hlinkClick r:id="rId2"/>
              </a:rPr>
              <a:t>Use-of-Vapes-Among-Young-People-in-Great-Britain-2025.pdf</a:t>
            </a:r>
            <a:endParaRPr lang="en-GB" dirty="0"/>
          </a:p>
        </p:txBody>
      </p:sp>
      <p:pic>
        <p:nvPicPr>
          <p:cNvPr id="5" name="Picture 4">
            <a:extLst>
              <a:ext uri="{FF2B5EF4-FFF2-40B4-BE49-F238E27FC236}">
                <a16:creationId xmlns:a16="http://schemas.microsoft.com/office/drawing/2014/main" id="{F4612B17-A886-2A9B-53CA-20BAC995F364}"/>
              </a:ext>
            </a:extLst>
          </p:cNvPr>
          <p:cNvPicPr>
            <a:picLocks noChangeAspect="1"/>
          </p:cNvPicPr>
          <p:nvPr/>
        </p:nvPicPr>
        <p:blipFill>
          <a:blip r:embed="rId3"/>
          <a:stretch>
            <a:fillRect/>
          </a:stretch>
        </p:blipFill>
        <p:spPr>
          <a:xfrm>
            <a:off x="5493911" y="1757934"/>
            <a:ext cx="3434242" cy="2512314"/>
          </a:xfrm>
          <a:prstGeom prst="rect">
            <a:avLst/>
          </a:prstGeom>
        </p:spPr>
      </p:pic>
    </p:spTree>
    <p:extLst>
      <p:ext uri="{BB962C8B-B14F-4D97-AF65-F5344CB8AC3E}">
        <p14:creationId xmlns:p14="http://schemas.microsoft.com/office/powerpoint/2010/main" val="116918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BC09-4B7A-D83D-8C36-33E0A0655907}"/>
              </a:ext>
            </a:extLst>
          </p:cNvPr>
          <p:cNvSpPr>
            <a:spLocks noGrp="1"/>
          </p:cNvSpPr>
          <p:nvPr>
            <p:ph type="title"/>
          </p:nvPr>
        </p:nvSpPr>
        <p:spPr>
          <a:xfrm>
            <a:off x="457200" y="730703"/>
            <a:ext cx="8229600" cy="748760"/>
          </a:xfrm>
        </p:spPr>
        <p:txBody>
          <a:bodyPr>
            <a:normAutofit fontScale="90000"/>
          </a:bodyPr>
          <a:lstStyle/>
          <a:p>
            <a:r>
              <a:rPr lang="en-GB" b="1" dirty="0"/>
              <a:t>Vaping Prevalence increases with age </a:t>
            </a:r>
            <a:br>
              <a:rPr lang="en-GB" b="1" dirty="0"/>
            </a:br>
            <a:endParaRPr lang="en-GB" dirty="0"/>
          </a:p>
        </p:txBody>
      </p:sp>
      <p:sp>
        <p:nvSpPr>
          <p:cNvPr id="3" name="Text Placeholder 2">
            <a:extLst>
              <a:ext uri="{FF2B5EF4-FFF2-40B4-BE49-F238E27FC236}">
                <a16:creationId xmlns:a16="http://schemas.microsoft.com/office/drawing/2014/main" id="{F36A7287-459B-70C2-22F8-4EFCD76AE3FC}"/>
              </a:ext>
            </a:extLst>
          </p:cNvPr>
          <p:cNvSpPr>
            <a:spLocks noGrp="1"/>
          </p:cNvSpPr>
          <p:nvPr>
            <p:ph type="body" idx="1"/>
          </p:nvPr>
        </p:nvSpPr>
        <p:spPr>
          <a:xfrm>
            <a:off x="489857" y="981442"/>
            <a:ext cx="4293435" cy="3431355"/>
          </a:xfrm>
        </p:spPr>
        <p:txBody>
          <a:bodyPr>
            <a:normAutofit fontScale="70000" lnSpcReduction="20000"/>
          </a:bodyPr>
          <a:lstStyle/>
          <a:p>
            <a:pPr marL="76200" indent="0">
              <a:buNone/>
            </a:pPr>
            <a:r>
              <a:rPr lang="en-GB" dirty="0"/>
              <a:t>Younger teens (11–15) vape far less than older adolescents (16–17),  headline figures may not reflect everyday reality in differences in vaping behaviour amongst age groups.</a:t>
            </a:r>
          </a:p>
          <a:p>
            <a:r>
              <a:rPr lang="en-GB" dirty="0"/>
              <a:t>11–15-year-olds: 16% ever vaped; 5% currently vape. </a:t>
            </a:r>
          </a:p>
          <a:p>
            <a:r>
              <a:rPr lang="en-GB" dirty="0"/>
              <a:t>16–17-year-olds: 30% ever vaped; 12% currently vape. </a:t>
            </a:r>
          </a:p>
          <a:p>
            <a:r>
              <a:rPr lang="en-GB" dirty="0"/>
              <a:t>18-year-olds: 28% ever vaped; 15% currently vape. Vaping amongst 18-year-olds has fallen significantly.</a:t>
            </a:r>
          </a:p>
          <a:p>
            <a:endParaRPr lang="en-GB" dirty="0"/>
          </a:p>
        </p:txBody>
      </p:sp>
      <p:pic>
        <p:nvPicPr>
          <p:cNvPr id="5" name="Picture 4">
            <a:extLst>
              <a:ext uri="{FF2B5EF4-FFF2-40B4-BE49-F238E27FC236}">
                <a16:creationId xmlns:a16="http://schemas.microsoft.com/office/drawing/2014/main" id="{64570961-1FFD-F389-2652-17E7F1061340}"/>
              </a:ext>
            </a:extLst>
          </p:cNvPr>
          <p:cNvPicPr>
            <a:picLocks noChangeAspect="1"/>
          </p:cNvPicPr>
          <p:nvPr/>
        </p:nvPicPr>
        <p:blipFill>
          <a:blip r:embed="rId2"/>
          <a:stretch>
            <a:fillRect/>
          </a:stretch>
        </p:blipFill>
        <p:spPr>
          <a:xfrm>
            <a:off x="5225143" y="1100838"/>
            <a:ext cx="3429000" cy="1894428"/>
          </a:xfrm>
          <a:prstGeom prst="rect">
            <a:avLst/>
          </a:prstGeom>
        </p:spPr>
      </p:pic>
      <p:pic>
        <p:nvPicPr>
          <p:cNvPr id="6" name="Picture 5">
            <a:extLst>
              <a:ext uri="{FF2B5EF4-FFF2-40B4-BE49-F238E27FC236}">
                <a16:creationId xmlns:a16="http://schemas.microsoft.com/office/drawing/2014/main" id="{2B08D5BB-A48E-A328-AAAD-DFDB17E009BF}"/>
              </a:ext>
            </a:extLst>
          </p:cNvPr>
          <p:cNvPicPr>
            <a:picLocks noChangeAspect="1"/>
          </p:cNvPicPr>
          <p:nvPr/>
        </p:nvPicPr>
        <p:blipFill>
          <a:blip r:embed="rId3"/>
          <a:stretch>
            <a:fillRect/>
          </a:stretch>
        </p:blipFill>
        <p:spPr>
          <a:xfrm>
            <a:off x="5383324" y="3181327"/>
            <a:ext cx="3429000" cy="1662806"/>
          </a:xfrm>
          <a:prstGeom prst="rect">
            <a:avLst/>
          </a:prstGeom>
        </p:spPr>
      </p:pic>
    </p:spTree>
    <p:extLst>
      <p:ext uri="{BB962C8B-B14F-4D97-AF65-F5344CB8AC3E}">
        <p14:creationId xmlns:p14="http://schemas.microsoft.com/office/powerpoint/2010/main" val="41531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D3B52A-5BFB-EC39-3502-FFD9E207EE6C}"/>
              </a:ext>
            </a:extLst>
          </p:cNvPr>
          <p:cNvSpPr>
            <a:spLocks noGrp="1"/>
          </p:cNvSpPr>
          <p:nvPr>
            <p:ph type="body" idx="1"/>
          </p:nvPr>
        </p:nvSpPr>
        <p:spPr>
          <a:xfrm>
            <a:off x="457199" y="1336674"/>
            <a:ext cx="7654955" cy="3700689"/>
          </a:xfrm>
        </p:spPr>
        <p:txBody>
          <a:bodyPr>
            <a:normAutofit/>
          </a:bodyPr>
          <a:lstStyle/>
          <a:p>
            <a:r>
              <a:rPr lang="en-GB" dirty="0"/>
              <a:t>49% of 11–17-year-olds who currently smoke also vape, compared with 27% of those who vape who have stopped smoking. </a:t>
            </a:r>
          </a:p>
          <a:p>
            <a:r>
              <a:rPr lang="en-GB" dirty="0"/>
              <a:t>Among the 77% of 11–17-year-olds who report never having smoked 10% have tried vaping and 2% currently vape. </a:t>
            </a:r>
          </a:p>
        </p:txBody>
      </p:sp>
      <p:sp>
        <p:nvSpPr>
          <p:cNvPr id="5" name="Title 1">
            <a:extLst>
              <a:ext uri="{FF2B5EF4-FFF2-40B4-BE49-F238E27FC236}">
                <a16:creationId xmlns:a16="http://schemas.microsoft.com/office/drawing/2014/main" id="{BCF10852-D003-9051-BC67-7F333FEE7CD3}"/>
              </a:ext>
            </a:extLst>
          </p:cNvPr>
          <p:cNvSpPr txBox="1">
            <a:spLocks noGrp="1"/>
          </p:cNvSpPr>
          <p:nvPr>
            <p:ph type="title"/>
          </p:nvPr>
        </p:nvSpPr>
        <p:spPr>
          <a:xfrm>
            <a:off x="457200" y="479425"/>
            <a:ext cx="8229600"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3600" b="1" dirty="0">
                <a:latin typeface="Calibri" panose="020F0502020204030204" pitchFamily="34" charset="0"/>
                <a:cs typeface="Calibri" panose="020F0502020204030204" pitchFamily="34" charset="0"/>
              </a:rPr>
              <a:t>Vaping by Smoking Status</a:t>
            </a:r>
          </a:p>
        </p:txBody>
      </p:sp>
    </p:spTree>
    <p:extLst>
      <p:ext uri="{BB962C8B-B14F-4D97-AF65-F5344CB8AC3E}">
        <p14:creationId xmlns:p14="http://schemas.microsoft.com/office/powerpoint/2010/main" val="362009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title"/>
          </p:nvPr>
        </p:nvSpPr>
        <p:spPr/>
        <p:txBody>
          <a:bodyPr>
            <a:normAutofit/>
          </a:bodyPr>
          <a:lstStyle/>
          <a:p>
            <a:pPr lvl="0"/>
            <a:r>
              <a:rPr lang="en-GB" sz="3600" b="1" dirty="0"/>
              <a:t>Smoking vs vaping</a:t>
            </a:r>
          </a:p>
        </p:txBody>
      </p:sp>
      <p:sp>
        <p:nvSpPr>
          <p:cNvPr id="131" name="Google Shape;131;p9"/>
          <p:cNvSpPr txBox="1">
            <a:spLocks noGrp="1"/>
          </p:cNvSpPr>
          <p:nvPr>
            <p:ph type="body" idx="1"/>
          </p:nvPr>
        </p:nvSpPr>
        <p:spPr/>
        <p:txBody>
          <a:bodyPr/>
          <a:lstStyle/>
          <a:p>
            <a:pPr lvl="0"/>
            <a:r>
              <a:rPr lang="en-GB" dirty="0"/>
              <a:t>Smoking is much more harmful than vaping. Tobacco smoke contains 7,000 chemicals including carbon monoxide and tar, and a sticky soup of around 250 toxic chemicals (more than a quarter of which are known to be carcinogens), causing disease, disability, and early death.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a:extLst>
            <a:ext uri="{FF2B5EF4-FFF2-40B4-BE49-F238E27FC236}">
              <a16:creationId xmlns:a16="http://schemas.microsoft.com/office/drawing/2014/main" id="{6D2C6A0F-63B8-A72A-39CC-A8F9B5F5260E}"/>
            </a:ext>
          </a:extLst>
        </p:cNvPr>
        <p:cNvGrpSpPr/>
        <p:nvPr/>
      </p:nvGrpSpPr>
      <p:grpSpPr>
        <a:xfrm>
          <a:off x="0" y="0"/>
          <a:ext cx="0" cy="0"/>
          <a:chOff x="0" y="0"/>
          <a:chExt cx="0" cy="0"/>
        </a:xfrm>
      </p:grpSpPr>
      <p:sp>
        <p:nvSpPr>
          <p:cNvPr id="130" name="Google Shape;130;p9">
            <a:extLst>
              <a:ext uri="{FF2B5EF4-FFF2-40B4-BE49-F238E27FC236}">
                <a16:creationId xmlns:a16="http://schemas.microsoft.com/office/drawing/2014/main" id="{51168150-188D-4B3F-5B38-2939FD0C6A86}"/>
              </a:ext>
            </a:extLst>
          </p:cNvPr>
          <p:cNvSpPr txBox="1">
            <a:spLocks noGrp="1"/>
          </p:cNvSpPr>
          <p:nvPr>
            <p:ph type="title"/>
          </p:nvPr>
        </p:nvSpPr>
        <p:spPr>
          <a:xfrm>
            <a:off x="334736" y="275231"/>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sz="3600" b="1" dirty="0"/>
              <a:t>Vapes are not harmless</a:t>
            </a:r>
            <a:endParaRPr sz="3600" b="1" dirty="0"/>
          </a:p>
        </p:txBody>
      </p:sp>
      <p:sp>
        <p:nvSpPr>
          <p:cNvPr id="131" name="Google Shape;131;p9">
            <a:extLst>
              <a:ext uri="{FF2B5EF4-FFF2-40B4-BE49-F238E27FC236}">
                <a16:creationId xmlns:a16="http://schemas.microsoft.com/office/drawing/2014/main" id="{518C74C8-254B-C1F7-A5E4-31B2839EEE53}"/>
              </a:ext>
            </a:extLst>
          </p:cNvPr>
          <p:cNvSpPr txBox="1">
            <a:spLocks noGrp="1"/>
          </p:cNvSpPr>
          <p:nvPr>
            <p:ph type="body" idx="1"/>
          </p:nvPr>
        </p:nvSpPr>
        <p:spPr>
          <a:xfrm>
            <a:off x="457200" y="1010016"/>
            <a:ext cx="8229600" cy="2878538"/>
          </a:xfrm>
          <a:prstGeom prst="rect">
            <a:avLst/>
          </a:prstGeom>
          <a:noFill/>
          <a:ln>
            <a:noFill/>
          </a:ln>
        </p:spPr>
        <p:txBody>
          <a:bodyPr spcFirstLastPara="1" wrap="square" lIns="91425" tIns="45700" rIns="91425" bIns="45700" anchor="t" anchorCtr="0">
            <a:noAutofit/>
          </a:bodyPr>
          <a:lstStyle/>
          <a:p>
            <a:pPr marL="342900" indent="-342900">
              <a:buSzPts val="1800"/>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levels of exposure to cancer causing and other toxicants are extremely low in people who vape compared with those who smoke but </a:t>
            </a: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there is still some exposure.</a:t>
            </a:r>
          </a:p>
          <a:p>
            <a:pPr marL="342900" indent="-342900">
              <a:buSzPts val="1800"/>
            </a:pP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The developing lungs of children and young people may mean they are more sensitive to the effects of vaping. Which is why it is not for children.</a:t>
            </a:r>
          </a:p>
          <a:p>
            <a:pPr marL="342900" lvl="0" indent="-342900" algn="l" rtl="0">
              <a:spcBef>
                <a:spcPts val="1200"/>
              </a:spcBef>
              <a:spcAft>
                <a:spcPts val="0"/>
              </a:spcAft>
              <a:buClr>
                <a:srgbClr val="595959"/>
              </a:buClr>
              <a:buSzPts val="1800"/>
              <a:buChar char="•"/>
            </a:pP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Short-term effects can include coughing, headaches, dizziness and sore throats. </a:t>
            </a:r>
          </a:p>
          <a:p>
            <a:pPr marL="342900" lvl="0" indent="-342900" algn="l" rtl="0">
              <a:spcBef>
                <a:spcPts val="1200"/>
              </a:spcBef>
              <a:spcAft>
                <a:spcPts val="0"/>
              </a:spcAft>
              <a:buClr>
                <a:srgbClr val="595959"/>
              </a:buClr>
              <a:buSzPts val="1800"/>
              <a:buChar char="•"/>
            </a:pP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The long-term effects are, as yet, unknown. </a:t>
            </a:r>
          </a:p>
          <a:p>
            <a:pPr marL="342900" lvl="0" indent="-342900">
              <a:buSzPts val="1800"/>
            </a:pP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Vaping is an effective way for adults to stop smoking– but is not recommended  for non-smokers and particularly children and young people</a:t>
            </a:r>
            <a:r>
              <a:rPr lang="en-GB" sz="1800" dirty="0">
                <a:solidFill>
                  <a:schemeClr val="tx1"/>
                </a:solidFill>
              </a:rPr>
              <a:t>. </a:t>
            </a:r>
            <a:endParaRPr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5219203"/>
      </p:ext>
    </p:extLst>
  </p:cSld>
  <p:clrMapOvr>
    <a:masterClrMapping/>
  </p:clrMapOvr>
</p:sld>
</file>

<file path=ppt/theme/theme1.xml><?xml version="1.0" encoding="utf-8"?>
<a:theme xmlns:a="http://schemas.openxmlformats.org/drawingml/2006/main" name="Office Theme">
  <a:themeElements>
    <a:clrScheme name="Smokefree Sheffield">
      <a:dk1>
        <a:srgbClr val="000000"/>
      </a:dk1>
      <a:lt1>
        <a:srgbClr val="FFFFFF"/>
      </a:lt1>
      <a:dk2>
        <a:srgbClr val="004057"/>
      </a:dk2>
      <a:lt2>
        <a:srgbClr val="EEECE1"/>
      </a:lt2>
      <a:accent1>
        <a:srgbClr val="6C448D"/>
      </a:accent1>
      <a:accent2>
        <a:srgbClr val="AEC95E"/>
      </a:accent2>
      <a:accent3>
        <a:srgbClr val="2DBBEB"/>
      </a:accent3>
      <a:accent4>
        <a:srgbClr val="43589C"/>
      </a:accent4>
      <a:accent5>
        <a:srgbClr val="F09032"/>
      </a:accent5>
      <a:accent6>
        <a:srgbClr val="FBBF2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ysClr val="windowText" lastClr="000000"/>
    </a:dk1>
    <a:lt1>
      <a:sysClr val="window" lastClr="FFFFFF"/>
    </a:lt1>
    <a:dk2>
      <a:srgbClr val="44546A"/>
    </a:dk2>
    <a:lt2>
      <a:srgbClr val="E7E6E6"/>
    </a:lt2>
    <a:accent1>
      <a:srgbClr val="F7971D"/>
    </a:accent1>
    <a:accent2>
      <a:srgbClr val="A5A5A5"/>
    </a:accent2>
    <a:accent3>
      <a:srgbClr val="FFFFFF"/>
    </a:accent3>
    <a:accent4>
      <a:srgbClr val="44546A"/>
    </a:accent4>
    <a:accent5>
      <a:srgbClr val="000000"/>
    </a:accent5>
    <a:accent6>
      <a:srgbClr val="59595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5234</TotalTime>
  <Words>4153</Words>
  <Application>Microsoft Office PowerPoint</Application>
  <PresentationFormat>On-screen Show (16:9)</PresentationFormat>
  <Paragraphs>248</Paragraphs>
  <Slides>38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blissregular</vt:lpstr>
      <vt:lpstr>Calibri</vt:lpstr>
      <vt:lpstr>Courier New</vt:lpstr>
      <vt:lpstr>Symbol</vt:lpstr>
      <vt:lpstr>Office Theme</vt:lpstr>
      <vt:lpstr>Vaping: The Facts Enabling young people to make informed decisions</vt:lpstr>
      <vt:lpstr>Teachers’ Toolkit</vt:lpstr>
      <vt:lpstr>What is vaping?</vt:lpstr>
      <vt:lpstr>What is a vape device?</vt:lpstr>
      <vt:lpstr>ASH Smokefree GB Youth Survey on vaping  among 11–17-year-olds in Great Britain - 2025.</vt:lpstr>
      <vt:lpstr>Vaping Prevalence increases with age  </vt:lpstr>
      <vt:lpstr>Vaping by Smoking Status</vt:lpstr>
      <vt:lpstr>Smoking vs vaping</vt:lpstr>
      <vt:lpstr>Vapes are not harmless</vt:lpstr>
      <vt:lpstr>Nicotine vapes and dependency  in children and young people </vt:lpstr>
      <vt:lpstr>How do nicotine vapes help smokers quit?</vt:lpstr>
      <vt:lpstr>How do nicotine vapes help smokers quit?</vt:lpstr>
      <vt:lpstr>How much nicotine is there in vapes compared to cigarettes?</vt:lpstr>
      <vt:lpstr>The Tobacco and Vapes Bill (2024)</vt:lpstr>
      <vt:lpstr>Tobacco and Vapes Bill 2024</vt:lpstr>
      <vt:lpstr>Illegal Vapes</vt:lpstr>
      <vt:lpstr>Illegal sales of vapes</vt:lpstr>
      <vt:lpstr>Question!</vt:lpstr>
      <vt:lpstr>Reasons for vaping by smoking status</vt:lpstr>
      <vt:lpstr>Social, family and peer influences</vt:lpstr>
      <vt:lpstr>Question!</vt:lpstr>
      <vt:lpstr>PowerPoint Presentation</vt:lpstr>
      <vt:lpstr>Question!</vt:lpstr>
      <vt:lpstr>11–17-year-olds who had seen e-cigarettes promoted online, where did they see them in 2025</vt:lpstr>
      <vt:lpstr>Youth awareness of vape promotion highest in shops </vt:lpstr>
      <vt:lpstr>The law and vaping </vt:lpstr>
      <vt:lpstr>Regulation of vapes to protect health</vt:lpstr>
      <vt:lpstr>Advertising </vt:lpstr>
      <vt:lpstr>Diacetyl and Popcorn Lung</vt:lpstr>
      <vt:lpstr>Ban on Single Use Disposable Vapes</vt:lpstr>
      <vt:lpstr>How does vaping  impact the environment ?</vt:lpstr>
      <vt:lpstr>What about the impact of tobacco  on the environment?</vt:lpstr>
      <vt:lpstr>Impact of tobacco on the environment</vt:lpstr>
      <vt:lpstr>Supporting families to become smokefree </vt:lpstr>
      <vt:lpstr>Classroom discussion</vt:lpstr>
      <vt:lpstr>Classroom discussion</vt:lpstr>
      <vt:lpstr>Support and Advice</vt:lpstr>
      <vt:lpstr>Further reading and helpful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Vaping: The Facts</dc:title>
  <dc:creator>Dave Hunter</dc:creator>
  <cp:lastModifiedBy>Michael Sweeney</cp:lastModifiedBy>
  <cp:revision>27</cp:revision>
  <cp:lastPrinted>2023-02-08T09:53:04Z</cp:lastPrinted>
  <dcterms:created xsi:type="dcterms:W3CDTF">2018-04-19T12:55:10Z</dcterms:created>
  <dcterms:modified xsi:type="dcterms:W3CDTF">2025-12-09T10:29:35Z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588358-c3f1-4695-a290-e2f70d15689d_Enabled">
    <vt:lpwstr>true</vt:lpwstr>
  </property>
  <property fmtid="{D5CDD505-2E9C-101B-9397-08002B2CF9AE}" pid="3" name="MSIP_Label_c8588358-c3f1-4695-a290-e2f70d15689d_SetDate">
    <vt:lpwstr>2022-02-01T17:59:02Z</vt:lpwstr>
  </property>
  <property fmtid="{D5CDD505-2E9C-101B-9397-08002B2CF9AE}" pid="4" name="MSIP_Label_c8588358-c3f1-4695-a290-e2f70d15689d_Method">
    <vt:lpwstr>Privileged</vt:lpwstr>
  </property>
  <property fmtid="{D5CDD505-2E9C-101B-9397-08002B2CF9AE}" pid="5" name="MSIP_Label_c8588358-c3f1-4695-a290-e2f70d15689d_Name">
    <vt:lpwstr>Official – General</vt:lpwstr>
  </property>
  <property fmtid="{D5CDD505-2E9C-101B-9397-08002B2CF9AE}" pid="6" name="MSIP_Label_c8588358-c3f1-4695-a290-e2f70d15689d_SiteId">
    <vt:lpwstr>a1ba59b9-7204-48d8-a360-7770245ad4a9</vt:lpwstr>
  </property>
  <property fmtid="{D5CDD505-2E9C-101B-9397-08002B2CF9AE}" pid="7" name="MSIP_Label_c8588358-c3f1-4695-a290-e2f70d15689d_ActionId">
    <vt:lpwstr>fa6443df-cb2a-4c3c-bc53-0fd963f9f2e9</vt:lpwstr>
  </property>
  <property fmtid="{D5CDD505-2E9C-101B-9397-08002B2CF9AE}" pid="8" name="MSIP_Label_c8588358-c3f1-4695-a290-e2f70d15689d_ContentBits">
    <vt:lpwstr>0</vt:lpwstr>
  </property>
  <property fmtid="{D5CDD505-2E9C-101B-9397-08002B2CF9AE}" pid="9" name="MSIP_Label_bee4c20f-5817-432f-84ac-80a373257ed1_Enabled">
    <vt:lpwstr>true</vt:lpwstr>
  </property>
  <property fmtid="{D5CDD505-2E9C-101B-9397-08002B2CF9AE}" pid="10" name="MSIP_Label_bee4c20f-5817-432f-84ac-80a373257ed1_SetDate">
    <vt:lpwstr>2025-12-09T10:04:11Z</vt:lpwstr>
  </property>
  <property fmtid="{D5CDD505-2E9C-101B-9397-08002B2CF9AE}" pid="11" name="MSIP_Label_bee4c20f-5817-432f-84ac-80a373257ed1_Method">
    <vt:lpwstr>Privileged</vt:lpwstr>
  </property>
  <property fmtid="{D5CDD505-2E9C-101B-9397-08002B2CF9AE}" pid="12" name="MSIP_Label_bee4c20f-5817-432f-84ac-80a373257ed1_Name">
    <vt:lpwstr>bee4c20f-5817-432f-84ac-80a373257ed1</vt:lpwstr>
  </property>
  <property fmtid="{D5CDD505-2E9C-101B-9397-08002B2CF9AE}" pid="13" name="MSIP_Label_bee4c20f-5817-432f-84ac-80a373257ed1_SiteId">
    <vt:lpwstr>efaa16aa-d1de-4d58-ba2e-2833fdfdd29f</vt:lpwstr>
  </property>
  <property fmtid="{D5CDD505-2E9C-101B-9397-08002B2CF9AE}" pid="14" name="MSIP_Label_bee4c20f-5817-432f-84ac-80a373257ed1_ActionId">
    <vt:lpwstr>8bd898c8-5078-41e5-8813-9288c5abf4bc</vt:lpwstr>
  </property>
  <property fmtid="{D5CDD505-2E9C-101B-9397-08002B2CF9AE}" pid="15" name="MSIP_Label_bee4c20f-5817-432f-84ac-80a373257ed1_ContentBits">
    <vt:lpwstr>1</vt:lpwstr>
  </property>
  <property fmtid="{D5CDD505-2E9C-101B-9397-08002B2CF9AE}" pid="16" name="MSIP_Label_bee4c20f-5817-432f-84ac-80a373257ed1_Tag">
    <vt:lpwstr>10, 0, 1, 1</vt:lpwstr>
  </property>
  <property fmtid="{D5CDD505-2E9C-101B-9397-08002B2CF9AE}" pid="17" name="ClassificationContentMarkingHeaderLocations">
    <vt:lpwstr>Office Theme:4</vt:lpwstr>
  </property>
  <property fmtid="{D5CDD505-2E9C-101B-9397-08002B2CF9AE}" pid="18" name="ClassificationContentMarkingHeaderText">
    <vt:lpwstr>Information Classification: PUBLIC</vt:lpwstr>
  </property>
</Properties>
</file>