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89750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bWAEOYjIrTksDedOop7bhCpQY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58" d="100"/>
          <a:sy n="58" d="100"/>
        </p:scale>
        <p:origin x="7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See slides 19 and 20 of the Teachers’ Toolkit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4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Ask the students what they could do or who they can tell if they know of anyone selling vapes to young people.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d84f6465d_0_2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7d84f6465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d84f6465d_0_26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7d84f6465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6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Ask the students what they think the environmental impact is of using vapes?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d84f6465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7d84f6465d_0_73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7d84f6465d_0_73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2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5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More information:</a:t>
            </a:r>
            <a:endParaRPr/>
          </a:p>
          <a:p>
            <a:pPr marL="362377" lvl="0" indent="-36237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GB" sz="13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Zafeiridou et al. 2018).  </a:t>
            </a:r>
            <a:r>
              <a:rPr lang="en-GB" sz="1300" b="1" i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https://doi.org/10.1021/acs.est.8b01533</a:t>
            </a:r>
            <a:r>
              <a:rPr lang="en-GB" sz="1300" b="1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 b="1" i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2377" lvl="0" indent="-362377" algn="l" rtl="0">
              <a:lnSpc>
                <a:spcPct val="120000"/>
              </a:lnSpc>
              <a:spcBef>
                <a:spcPts val="1057"/>
              </a:spcBef>
              <a:spcAft>
                <a:spcPts val="0"/>
              </a:spcAft>
              <a:buClr>
                <a:srgbClr val="0563C1"/>
              </a:buClr>
              <a:buSzPts val="1300"/>
              <a:buFont typeface="Arial"/>
              <a:buChar char="•"/>
            </a:pPr>
            <a:r>
              <a:rPr lang="en-GB" sz="1300" b="1" i="1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https://ash.org.uk/uploads/Tobacco-Environment.pdf</a:t>
            </a:r>
            <a:endParaRPr sz="1300" b="1" i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57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See slide 12 of the Teachers’ Toolkit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072D30-F3AB-D662-1372-274531929F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048002-9C7E-F49A-83E3-72FEF1BF60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33ED67-5594-8470-4125-E2DF2D5C4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017" y="393588"/>
            <a:ext cx="2712955" cy="1042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379C8C-B928-6249-8AAA-C6A306D99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017" y="393588"/>
            <a:ext cx="2712955" cy="1042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19D913-7E3E-40A1-EA11-A768C39296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7CC1B1-67B2-FBF3-B67A-18603E7D5F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8" b="1" i="0">
                <a:solidFill>
                  <a:srgbClr val="435A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4" b="1" i="0">
                <a:solidFill>
                  <a:srgbClr val="435A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607BDA-9DBF-3469-2E84-50FFAF18D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017" y="393588"/>
            <a:ext cx="271295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37ED60-BE6C-9842-EB85-861EA6F36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3D4D64-AA04-82DE-DFA7-180FAC5E1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" y="1785"/>
            <a:ext cx="12183888" cy="685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2D95FD-1BCF-ECD5-C9FB-2BBE0A71D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017" y="393588"/>
            <a:ext cx="2712955" cy="1042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E44D8B-323F-2CC3-EF69-88BF5C0D6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FEE67B-CE52-5215-4C86-F39B7A9BE2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0D05A2-FF09-5434-7BDB-5462850A8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D1AB3A-55B8-A1D2-8231-00609AB9C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2048AD-4CDB-40E9-4427-74F80F1E1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57201" y="-50994"/>
            <a:ext cx="4217393" cy="19088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6619E-06A5-9798-88A6-D82913ACBC8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929813" y="190500"/>
            <a:ext cx="21002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8C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Classification: CONTROLLED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itizensadvice.org.uk/consume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ycleyourelectricals.org.uk/how-to-recycle-electronics/what-electronics-can-be-recycled/recycle-vap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1305">
            <a:off x="900323" y="297716"/>
            <a:ext cx="1553664" cy="155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24654">
            <a:off x="505345" y="4702417"/>
            <a:ext cx="1582578" cy="158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8611">
            <a:off x="4308605" y="5191031"/>
            <a:ext cx="1152462" cy="11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78956">
            <a:off x="5559553" y="235136"/>
            <a:ext cx="2003039" cy="200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And the long-term effects are, as yet, unknown.</a:t>
            </a:r>
            <a:endParaRPr/>
          </a:p>
        </p:txBody>
      </p:sp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73430">
            <a:off x="10288548" y="4643941"/>
            <a:ext cx="1471477" cy="14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/>
        </p:nvSpPr>
        <p:spPr>
          <a:xfrm>
            <a:off x="1524011" y="1960371"/>
            <a:ext cx="9144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Also, </a:t>
            </a:r>
            <a:r>
              <a:rPr lang="en-GB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4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ost vapes contain nicotine, which is an addictive substance that can be hard to stop using once you have started.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/>
          <p:nvPr/>
        </p:nvSpPr>
        <p:spPr>
          <a:xfrm>
            <a:off x="1167738" y="2113855"/>
            <a:ext cx="9856500" cy="3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Vapes and vaping products</a:t>
            </a:r>
            <a:br>
              <a:rPr lang="en-GB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are age-restricted.</a:t>
            </a:r>
            <a:endParaRPr sz="600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endParaRPr sz="5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It’s against the law to sell them</a:t>
            </a:r>
            <a:b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to anyone </a:t>
            </a:r>
            <a:r>
              <a:rPr lang="en-GB" sz="4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under 18</a:t>
            </a: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endParaRPr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It’s also illegal for adults to buy </a:t>
            </a:r>
            <a:b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vapes for anyone </a:t>
            </a:r>
            <a:r>
              <a:rPr lang="en-GB" sz="4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under 18</a:t>
            </a: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/>
        </p:nvSpPr>
        <p:spPr>
          <a:xfrm>
            <a:off x="706800" y="1989738"/>
            <a:ext cx="107784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rPr lang="en-GB" sz="4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Anyone who know</a:t>
            </a:r>
            <a:r>
              <a:rPr lang="en-GB" sz="4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ingly sells vapes to under 18s is driven by profit and doesn’t care who they sell to or whether the </a:t>
            </a: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products they sell are legal. 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90943">
            <a:off x="103928" y="-40726"/>
            <a:ext cx="1494463" cy="149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8358">
            <a:off x="1808785" y="4956208"/>
            <a:ext cx="1382107" cy="1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7066">
            <a:off x="10728218" y="3797919"/>
            <a:ext cx="1335738" cy="133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69700">
            <a:off x="124418" y="4121867"/>
            <a:ext cx="1453482" cy="145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0437">
            <a:off x="9364878" y="5118418"/>
            <a:ext cx="1176496" cy="1176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3274690" y="5047098"/>
            <a:ext cx="5753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If you know of anyone who does sell vapes or tobacco illegally, you can report them to trading standards either via the local council or through the Citizens Advice online portal: </a:t>
            </a:r>
            <a:r>
              <a:rPr lang="en-GB" sz="1800" u="sng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www.citizensadvice.org.uk/consumer/</a:t>
            </a:r>
            <a:endParaRPr sz="2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d84f6465d_0_21"/>
          <p:cNvSpPr txBox="1"/>
          <p:nvPr/>
        </p:nvSpPr>
        <p:spPr>
          <a:xfrm>
            <a:off x="1367089" y="1923463"/>
            <a:ext cx="94578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Illegal vapes may contain banned ingredients or exceed restrictions </a:t>
            </a:r>
            <a:b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on nicotine content. 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d84f6465d_0_26"/>
          <p:cNvSpPr txBox="1"/>
          <p:nvPr/>
        </p:nvSpPr>
        <p:spPr>
          <a:xfrm>
            <a:off x="1367089" y="1753825"/>
            <a:ext cx="94578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People who want to quit smoking using a vape are advised to only </a:t>
            </a:r>
            <a:b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use legal regulated products </a:t>
            </a:r>
            <a:b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from a reputable retailer.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/>
        </p:nvSpPr>
        <p:spPr>
          <a:xfrm>
            <a:off x="1702950" y="2182200"/>
            <a:ext cx="8786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think some young people vape?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/>
        </p:nvSpPr>
        <p:spPr>
          <a:xfrm>
            <a:off x="1868540" y="2459251"/>
            <a:ext cx="8454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impact do you think vaping has on their lives?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/>
        </p:nvSpPr>
        <p:spPr>
          <a:xfrm>
            <a:off x="1590295" y="2428996"/>
            <a:ext cx="9011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The </a:t>
            </a: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</a:t>
            </a:r>
            <a:b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impacts of vapes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1635600" y="2459250"/>
            <a:ext cx="8920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know about smoking and vaping?</a:t>
            </a:r>
            <a:endParaRPr sz="6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1167738" y="1989761"/>
            <a:ext cx="98565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Vapes can have an impact on the environment if they are not disposed of properly</a:t>
            </a: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664" y="4760049"/>
            <a:ext cx="3871096" cy="121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212" y="540895"/>
            <a:ext cx="3012141" cy="134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7826" y="1076283"/>
            <a:ext cx="2189444" cy="99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7d84f6465d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686" y="4757351"/>
            <a:ext cx="4322627" cy="20487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7d84f6465d_0_73"/>
          <p:cNvSpPr txBox="1"/>
          <p:nvPr/>
        </p:nvSpPr>
        <p:spPr>
          <a:xfrm>
            <a:off x="548850" y="1477581"/>
            <a:ext cx="11094300" cy="53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Vapes contain batteries and difficult to recycle plastics that break down in landfills.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Vapes should be recycled using a recycling scheme rather than placed in general household waste.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tobacco and cigarette butts, vapes contain chemicals that can pollute the soil and water.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 sz="36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 sz="36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/>
        </p:nvSpPr>
        <p:spPr>
          <a:xfrm>
            <a:off x="1417982" y="1684808"/>
            <a:ext cx="93561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Over 8 million vapes are thrown away every week or recycled incorrectly.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It is important to dispose of vapes properly.</a:t>
            </a:r>
            <a:endParaRPr dirty="0"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Up to 80% of materials in vapes can be recycled.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i="0" u="sng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Recycle vapes - Find a local recycling point</a:t>
            </a:r>
            <a:endParaRPr sz="3600" b="1" i="0" strike="noStrike" cap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1093357" y="2108011"/>
            <a:ext cx="100053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1</a:t>
            </a:r>
            <a:r>
              <a:rPr lang="en-GB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June 2025 a Ban on Disposable Vapes came into force in England.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/>
        </p:nvSpPr>
        <p:spPr>
          <a:xfrm>
            <a:off x="856350" y="1997550"/>
            <a:ext cx="104793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How do the impacts of tobacco on the environment compare </a:t>
            </a:r>
            <a:endParaRPr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</a:ext>
              </a:extLs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to vapes?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1167713" y="1811726"/>
            <a:ext cx="9856574" cy="12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</a:pPr>
            <a:r>
              <a:rPr lang="en-GB" sz="3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The tobacco supply chain is extremely environmentally harmful on a global scale.  Environmental impact at all stages:</a:t>
            </a:r>
            <a:endParaRPr dirty="0"/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013" y="3238567"/>
            <a:ext cx="9749974" cy="1449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926817" y="4898553"/>
            <a:ext cx="2234393" cy="64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Cultivation/</a:t>
            </a:r>
            <a:b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farming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3306946" y="4873113"/>
            <a:ext cx="1051051" cy="64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Curing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4357997" y="4824594"/>
            <a:ext cx="2234393" cy="79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b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6371724" y="4938894"/>
            <a:ext cx="1763747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8054789" y="4938894"/>
            <a:ext cx="1763747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9597870" y="4938894"/>
            <a:ext cx="1489170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Use/</a:t>
            </a:r>
            <a:b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disposal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80300" y="1358100"/>
            <a:ext cx="11231400" cy="4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Thes</a:t>
            </a:r>
            <a:r>
              <a:rPr lang="en-GB" sz="4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e result in: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Soil degradation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Biodiversity losses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Deforestation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39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Death: Tobacco kills 8 million people a year globally</a:t>
            </a:r>
            <a:endParaRPr sz="29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/>
        </p:nvSpPr>
        <p:spPr>
          <a:xfrm>
            <a:off x="1455600" y="1759875"/>
            <a:ext cx="9280800" cy="3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Around </a:t>
            </a:r>
            <a:r>
              <a:rPr lang="en-GB" sz="35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six trillion </a:t>
            </a:r>
            <a:r>
              <a:rPr lang="en-GB" sz="3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cigarettes are manufactured each year globally using </a:t>
            </a:r>
            <a:r>
              <a:rPr lang="en-GB" sz="35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5.3 million</a:t>
            </a:r>
            <a:r>
              <a:rPr lang="en-GB" sz="3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hectares of </a:t>
            </a:r>
            <a:r>
              <a:rPr lang="en-GB" sz="3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land and </a:t>
            </a:r>
            <a:r>
              <a:rPr lang="en-GB" sz="35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600 million </a:t>
            </a:r>
            <a:r>
              <a:rPr lang="en-GB" sz="3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trees. </a:t>
            </a:r>
            <a:endParaRPr sz="3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endParaRPr sz="3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Cigarettes are the most littered item on the planet with </a:t>
            </a:r>
            <a:r>
              <a:rPr lang="en-GB" sz="35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4.5 trillion</a:t>
            </a:r>
            <a:r>
              <a:rPr lang="en-GB" sz="3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cigarette butts polluting our pavements, parks, soil, rivers, beaches  and oceans.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white background&#10;&#10;AI-generated content may be incorrect.">
            <a:extLst>
              <a:ext uri="{FF2B5EF4-FFF2-40B4-BE49-F238E27FC236}">
                <a16:creationId xmlns:a16="http://schemas.microsoft.com/office/drawing/2014/main" id="{E1ED19BF-10E3-2061-A8C2-808B5F2F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" y="0"/>
            <a:ext cx="12076675" cy="663471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9698" y="1847503"/>
            <a:ext cx="4772607" cy="643612"/>
          </a:xfrm>
          <a:prstGeom prst="rect">
            <a:avLst/>
          </a:prstGeom>
        </p:spPr>
        <p:txBody>
          <a:bodyPr spcFirstLastPara="1" vert="horz" wrap="square" lIns="0" tIns="12724" rIns="0" bIns="0" rtlCol="0" anchor="ctr" anchorCtr="0">
            <a:spAutoFit/>
          </a:bodyPr>
          <a:lstStyle/>
          <a:p>
            <a:pPr marL="12724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Advice and support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084410" y="2686630"/>
            <a:ext cx="7973990" cy="2579577"/>
          </a:xfrm>
          <a:prstGeom prst="rect">
            <a:avLst/>
          </a:prstGeom>
        </p:spPr>
        <p:txBody>
          <a:bodyPr spcFirstLastPara="1" vert="horz" wrap="square" lIns="0" tIns="12724" rIns="0" bIns="0" rtlCol="0" anchor="t" anchorCtr="0">
            <a:spAutoFit/>
          </a:bodyPr>
          <a:lstStyle/>
          <a:p>
            <a:pPr marL="0" marR="246212" indent="0">
              <a:lnSpc>
                <a:spcPct val="100000"/>
              </a:lnSpc>
              <a:spcBef>
                <a:spcPts val="100"/>
              </a:spcBef>
              <a:buNone/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If you want to learn more or have concerns talk to someone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 trust and can be honest with, a teacher, parent, or friend.</a:t>
            </a:r>
          </a:p>
          <a:p>
            <a:pPr marL="0" indent="0">
              <a:lnSpc>
                <a:spcPct val="100000"/>
              </a:lnSpc>
              <a:spcBef>
                <a:spcPts val="1002"/>
              </a:spcBef>
              <a:buNone/>
            </a:pPr>
            <a:r>
              <a:rPr sz="1904" b="0" dirty="0">
                <a:latin typeface="Calibri" panose="020F0502020204030204" pitchFamily="34" charset="0"/>
                <a:cs typeface="Calibri" panose="020F0502020204030204" pitchFamily="34" charset="0"/>
              </a:rPr>
              <a:t>Or visit Talk to FRANK </a:t>
            </a:r>
            <a:r>
              <a:rPr sz="1904" dirty="0">
                <a:latin typeface="Calibri" panose="020F0502020204030204" pitchFamily="34" charset="0"/>
                <a:cs typeface="Calibri" panose="020F0502020204030204" pitchFamily="34" charset="0"/>
              </a:rPr>
              <a:t>talktofrank.com </a:t>
            </a:r>
            <a:r>
              <a:rPr sz="1904" b="0" dirty="0">
                <a:latin typeface="Calibri" panose="020F0502020204030204" pitchFamily="34" charset="0"/>
                <a:cs typeface="Calibri" panose="020F0502020204030204" pitchFamily="34" charset="0"/>
              </a:rPr>
              <a:t>or call </a:t>
            </a:r>
            <a:r>
              <a:rPr sz="1904" dirty="0">
                <a:latin typeface="Calibri" panose="020F0502020204030204" pitchFamily="34" charset="0"/>
                <a:cs typeface="Calibri" panose="020F0502020204030204" pitchFamily="34" charset="0"/>
              </a:rPr>
              <a:t>0300 123 6600</a:t>
            </a:r>
            <a:br>
              <a:rPr lang="en-GB" sz="1904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904" b="0" dirty="0">
                <a:latin typeface="Calibri" panose="020F0502020204030204" pitchFamily="34" charset="0"/>
                <a:cs typeface="Calibri" panose="020F0502020204030204" pitchFamily="34" charset="0"/>
              </a:rPr>
              <a:t>(24 hours a day, 7 days a week) for friendly and confidential advice.</a:t>
            </a:r>
            <a:endParaRPr sz="190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buNone/>
            </a:pPr>
            <a:r>
              <a:rPr lang="en-GB" sz="1904" dirty="0">
                <a:latin typeface="Calibri" panose="020F0502020204030204" pitchFamily="34" charset="0"/>
                <a:cs typeface="Calibri" panose="020F0502020204030204" pitchFamily="34" charset="0"/>
              </a:rPr>
              <a:t>Visit Healthy Cornwall www.healthycornwall.org.uk/smokefree</a:t>
            </a:r>
          </a:p>
          <a:p>
            <a:pPr marL="0" marR="5090" indent="0">
              <a:lnSpc>
                <a:spcPct val="100000"/>
              </a:lnSpc>
              <a:spcBef>
                <a:spcPts val="1062"/>
              </a:spcBef>
              <a:buNone/>
            </a:pPr>
            <a:r>
              <a:rPr lang="en-GB" sz="1904" b="0" dirty="0">
                <a:latin typeface="Calibri" panose="020F0502020204030204" pitchFamily="34" charset="0"/>
                <a:cs typeface="Calibri" panose="020F0502020204030204" pitchFamily="34" charset="0"/>
              </a:rPr>
              <a:t>If you know someone giving or selling vapes to you or your friends, you </a:t>
            </a:r>
            <a:br>
              <a:rPr lang="en-GB" sz="1904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4" b="0" dirty="0">
                <a:latin typeface="Calibri" panose="020F0502020204030204" pitchFamily="34" charset="0"/>
                <a:cs typeface="Calibri" panose="020F0502020204030204" pitchFamily="34" charset="0"/>
              </a:rPr>
              <a:t>can report them anonymously at </a:t>
            </a:r>
            <a:r>
              <a:rPr lang="en-GB" sz="1904" dirty="0">
                <a:latin typeface="Calibri" panose="020F0502020204030204" pitchFamily="34" charset="0"/>
                <a:cs typeface="Calibri" panose="020F0502020204030204" pitchFamily="34" charset="0"/>
              </a:rPr>
              <a:t>www.vapeanon.com</a:t>
            </a:r>
            <a:endParaRPr sz="190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F8359F6C-870E-5AEA-5573-D375B3E3B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615" y="4227038"/>
            <a:ext cx="1573879" cy="1573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1167738" y="1989761"/>
            <a:ext cx="98565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Smoking causes disease, poor health and early death.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adult smokers switch to nicotine vapes to help them quit smoking.</a:t>
            </a:r>
            <a:endParaRPr/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44" y="1680226"/>
            <a:ext cx="3230550" cy="318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</a:pPr>
            <a:r>
              <a:rPr lang="en-GB" sz="555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Most young people don’t </a:t>
            </a:r>
            <a:br>
              <a:rPr lang="en-GB" sz="555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555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vape or smoke.</a:t>
            </a:r>
            <a:endParaRPr sz="5550"/>
          </a:p>
        </p:txBody>
      </p:sp>
      <p:sp>
        <p:nvSpPr>
          <p:cNvPr id="74" name="Google Shape;74;p5"/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651" y="2105538"/>
            <a:ext cx="5039933" cy="325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1167738" y="2078081"/>
            <a:ext cx="98565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Vaping is less harmful than smoking because you don’t inhale the toxic tar and carbon monoxide found in tobacco smoke.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However, vapes are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not harmless.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/>
        </p:nvSpPr>
        <p:spPr>
          <a:xfrm>
            <a:off x="1517397" y="2151452"/>
            <a:ext cx="9157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The developing lungs of children and young people may mean they are more sensitive to </a:t>
            </a:r>
            <a:r>
              <a:rPr lang="en-GB" sz="4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the</a:t>
            </a:r>
            <a:r>
              <a:rPr lang="en-GB" sz="4000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effects of vaping. Which is why it is not for children.</a:t>
            </a:r>
            <a:endParaRPr sz="4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84" y="4302849"/>
            <a:ext cx="5684833" cy="1873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Short-term effects of vaping can include coughing, headaches, dizziness and sore throats.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765</Words>
  <Application>Microsoft Office PowerPoint</Application>
  <PresentationFormat>Widescreen</PresentationFormat>
  <Paragraphs>86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Advice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Michael Sweeney</cp:lastModifiedBy>
  <cp:revision>4</cp:revision>
  <dcterms:created xsi:type="dcterms:W3CDTF">2023-01-31T15:53:22Z</dcterms:created>
  <dcterms:modified xsi:type="dcterms:W3CDTF">2025-11-20T15:43:08Z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  <property fmtid="{D5CDD505-2E9C-101B-9397-08002B2CF9AE}" pid="9" name="MSIP_Label_65bade86-969a-4cfc-8d70-99d1f0adeaba_Enabled">
    <vt:lpwstr>true</vt:lpwstr>
  </property>
  <property fmtid="{D5CDD505-2E9C-101B-9397-08002B2CF9AE}" pid="10" name="MSIP_Label_65bade86-969a-4cfc-8d70-99d1f0adeaba_SetDate">
    <vt:lpwstr>2025-11-20T15:21:44Z</vt:lpwstr>
  </property>
  <property fmtid="{D5CDD505-2E9C-101B-9397-08002B2CF9AE}" pid="11" name="MSIP_Label_65bade86-969a-4cfc-8d70-99d1f0adeaba_Method">
    <vt:lpwstr>Privileged</vt:lpwstr>
  </property>
  <property fmtid="{D5CDD505-2E9C-101B-9397-08002B2CF9AE}" pid="12" name="MSIP_Label_65bade86-969a-4cfc-8d70-99d1f0adeaba_Name">
    <vt:lpwstr>65bade86-969a-4cfc-8d70-99d1f0adeaba</vt:lpwstr>
  </property>
  <property fmtid="{D5CDD505-2E9C-101B-9397-08002B2CF9AE}" pid="13" name="MSIP_Label_65bade86-969a-4cfc-8d70-99d1f0adeaba_SiteId">
    <vt:lpwstr>efaa16aa-d1de-4d58-ba2e-2833fdfdd29f</vt:lpwstr>
  </property>
  <property fmtid="{D5CDD505-2E9C-101B-9397-08002B2CF9AE}" pid="14" name="MSIP_Label_65bade86-969a-4cfc-8d70-99d1f0adeaba_ActionId">
    <vt:lpwstr>8b2d5967-bbd5-4ff4-a897-b231a3d95d4f</vt:lpwstr>
  </property>
  <property fmtid="{D5CDD505-2E9C-101B-9397-08002B2CF9AE}" pid="15" name="MSIP_Label_65bade86-969a-4cfc-8d70-99d1f0adeaba_ContentBits">
    <vt:lpwstr>1</vt:lpwstr>
  </property>
  <property fmtid="{D5CDD505-2E9C-101B-9397-08002B2CF9AE}" pid="16" name="MSIP_Label_65bade86-969a-4cfc-8d70-99d1f0adeaba_Tag">
    <vt:lpwstr>10, 0, 1, 1</vt:lpwstr>
  </property>
  <property fmtid="{D5CDD505-2E9C-101B-9397-08002B2CF9AE}" pid="17" name="ClassificationContentMarkingHeaderLocations">
    <vt:lpwstr>Office Theme:3</vt:lpwstr>
  </property>
  <property fmtid="{D5CDD505-2E9C-101B-9397-08002B2CF9AE}" pid="18" name="ClassificationContentMarkingHeaderText">
    <vt:lpwstr>Information Classification: CONTROLLED</vt:lpwstr>
  </property>
</Properties>
</file>